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pitchFamily="34" charset="0"/>
      <p:regular r:id="rId16"/>
    </p:embeddedFont>
    <p:embeddedFont>
      <p:font typeface="Arimo Bold" panose="020B0704020202020204" pitchFamily="34" charset="0"/>
      <p:regular r:id="rId17"/>
      <p:bold r:id="rId18"/>
    </p:embeddedFont>
    <p:embeddedFont>
      <p:font typeface="Calibri" panose="020F0502020204030204" pitchFamily="34" charset="0"/>
      <p:regular r:id="rId19"/>
      <p:bold r:id="rId20"/>
      <p:italic r:id="rId21"/>
      <p:boldItalic r:id="rId22"/>
    </p:embeddedFont>
    <p:embeddedFont>
      <p:font typeface="Poppins Light" panose="02000000000000000000" pitchFamily="2" charset="77"/>
      <p:regular r:id="rId23"/>
    </p:embeddedFont>
    <p:embeddedFont>
      <p:font typeface="Poppins Light Bold" panose="02000000000000000000" pitchFamily="2" charset="77"/>
      <p:regular r:id="rId24"/>
    </p:embeddedFont>
    <p:embeddedFont>
      <p:font typeface="Poppins Medium" panose="02000000000000000000" pitchFamily="2" charset="77"/>
      <p:regular r:id="rId25"/>
    </p:embeddedFont>
    <p:embeddedFont>
      <p:font typeface="Poppins Medium Bold" panose="02000000000000000000" pitchFamily="2" charset="77"/>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77746" autoAdjust="0"/>
  </p:normalViewPr>
  <p:slideViewPr>
    <p:cSldViewPr>
      <p:cViewPr varScale="1">
        <p:scale>
          <a:sx n="61" d="100"/>
          <a:sy n="61" d="100"/>
        </p:scale>
        <p:origin x="140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10.02.20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10.02.20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Qualitative analysis involves an interplay between data collection, analysis, and theory. All intertwine. </a:t>
            </a:r>
          </a:p>
          <a:p>
            <a:pPr lvl="0"/>
            <a:endParaRPr lang="en-US"/>
          </a:p>
          <a:p>
            <a:pPr lvl="0"/>
            <a:r>
              <a:rPr lang="en-US"/>
              <a:t>While some qualitative work is descriptive, qualitative analysis aims to explain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10.02.20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Frequencies/Magnitudes</a:t>
            </a:r>
          </a:p>
          <a:p>
            <a:pPr lvl="0"/>
            <a:r>
              <a:rPr lang="en-US"/>
              <a:t>Structures</a:t>
            </a:r>
          </a:p>
          <a:p>
            <a:pPr lvl="0"/>
            <a:r>
              <a:rPr lang="en-US"/>
              <a:t>Processes</a:t>
            </a:r>
          </a:p>
          <a:p>
            <a:pPr lvl="0"/>
            <a:r>
              <a:rPr lang="en-US"/>
              <a:t>Causes</a:t>
            </a:r>
          </a:p>
          <a:p>
            <a:pPr lvl="0"/>
            <a:r>
              <a:rPr lang="en-US"/>
              <a:t>Consequences</a:t>
            </a:r>
          </a:p>
          <a:p>
            <a:pPr lvl="0"/>
            <a:endParaRPr lang="en-US"/>
          </a:p>
          <a:p>
            <a:pPr lvl="0"/>
            <a:r>
              <a:rPr lang="en-US"/>
              <a:t>1: how often does child abuse occur in families in neighborhood under study?</a:t>
            </a:r>
          </a:p>
          <a:p>
            <a:pPr lvl="0"/>
            <a:r>
              <a:rPr lang="en-US"/>
              <a:t>2: what are levels/brutality of abuse?</a:t>
            </a:r>
          </a:p>
          <a:p>
            <a:pPr lvl="0"/>
            <a:r>
              <a:rPr lang="en-US"/>
              <a:t>3: what are the different types/categories (mental, physical, sexual)?</a:t>
            </a:r>
          </a:p>
          <a:p>
            <a:pPr lvl="0"/>
            <a:r>
              <a:rPr lang="en-US"/>
              <a:t>4: what is the process by which abuse occurs? Doe abusers begin with mental then move on to other types?</a:t>
            </a:r>
          </a:p>
          <a:p>
            <a:pPr lvl="0"/>
            <a:r>
              <a:rPr lang="en-US"/>
              <a:t>5: is abuse more common amongst certain groups (SES? Racial groups? Religious groups?)?</a:t>
            </a:r>
          </a:p>
          <a:p>
            <a:pPr lvl="0"/>
            <a:r>
              <a:rPr lang="en-US"/>
              <a:t>6: how does abuse affect victims?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10.02.20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Looking for evidence of similar incidents across cases</a:t>
            </a:r>
          </a:p>
          <a:p>
            <a:pPr lvl="0"/>
            <a:r>
              <a:rPr lang="en-US"/>
              <a:t>Notes relationships between concepts/phenomena, integrates details about cases and their properties</a:t>
            </a:r>
          </a:p>
          <a:p>
            <a:pPr lvl="0"/>
            <a:r>
              <a:rPr lang="en-US"/>
              <a:t>Delimiting/Writing the theory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10.02.20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Usually, these will be large amounts of text notes that you’ve taken and maybe put into electronic format. Makes it easier to retrieve your data.</a:t>
            </a:r>
          </a:p>
          <a:p>
            <a:pPr lvl="0"/>
            <a:endParaRPr lang="en-US"/>
          </a:p>
          <a:p>
            <a:pPr lvl="0"/>
            <a:r>
              <a:rPr lang="en-US"/>
              <a:t>Coding units vary in size within units of analysis (from concept to concept) and between units of analysis (from cases to case if not just studying one unit)… if you’re studying political organizations: variables for mission will vary in size per organization, size of membership could be just a few words/numbers, ideology could all be about two lines.</a:t>
            </a:r>
          </a:p>
          <a:p>
            <a:pPr lvl="0"/>
            <a:endParaRPr lang="en-US"/>
          </a:p>
          <a:p>
            <a:pPr lvl="0"/>
            <a:r>
              <a:rPr lang="en-US"/>
              <a:t>You want to create codes in such a way that you can “try to” test hypotheses from previous work.</a:t>
            </a:r>
          </a:p>
          <a:p>
            <a:pPr lvl="0"/>
            <a:endParaRPr lang="en-US"/>
          </a:p>
          <a:p>
            <a:pPr lvl="0"/>
            <a:r>
              <a:rPr lang="en-US"/>
              <a:t>You begin by reading a body of text (part of interview or whole), and reread it, and try to identify concepts contained within it… might be a good time for a concept map</a:t>
            </a:r>
          </a:p>
          <a:p>
            <a:pPr lvl="0"/>
            <a:endParaRPr lang="en-US"/>
          </a:p>
          <a:p>
            <a:pPr lvl="0"/>
            <a:r>
              <a:rPr lang="en-US"/>
              <a:t>“ I though the professor should have given me at least partial credit for the homework I turned in” contains: professor, homework, grading, student-faculty relations… </a:t>
            </a:r>
          </a:p>
          <a:p>
            <a:pPr lvl="0"/>
            <a:endParaRPr lang="en-US"/>
          </a:p>
          <a:p>
            <a:pPr lvl="0"/>
            <a:r>
              <a:rPr lang="en-US"/>
              <a:t>Read pages 424-426 for a good example of HOW coding goes on (under the term selective coding).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10.02.20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a:p>
          <a:p>
            <a:pPr lvl="0"/>
            <a:r>
              <a:rPr lang="en-US"/>
              <a:t>Professor, Student, Homework, Grades, Tardiness, Perceptions of Fairness, Entitlement,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10.02.20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Just programs to help you organize and analyze your data. You can use something as simple as a spreadsheet or something more.</a:t>
            </a:r>
          </a:p>
          <a:p>
            <a:pPr lvl="0"/>
            <a:endParaRPr lang="en-US"/>
          </a:p>
          <a:p>
            <a:pPr lvl="0"/>
            <a:r>
              <a:rPr lang="en-US"/>
              <a:t>https://atlasti.com/</a:t>
            </a:r>
          </a:p>
          <a:p>
            <a:pPr lvl="0"/>
            <a:r>
              <a:rPr lang="en-US"/>
              <a:t>https://www.dedoose.com/</a:t>
            </a:r>
          </a:p>
          <a:p>
            <a:pPr lvl="0"/>
            <a:r>
              <a:rPr lang="en-US"/>
              <a:t>http://www.maxqda.com/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3450" y="-1638300"/>
            <a:ext cx="6153150" cy="7524750"/>
            <a:chOff x="0" y="0"/>
            <a:chExt cx="8204200" cy="10033000"/>
          </a:xfrm>
        </p:grpSpPr>
        <p:grpSp>
          <p:nvGrpSpPr>
            <p:cNvPr id="3" name="Group 3"/>
            <p:cNvGrpSpPr/>
            <p:nvPr/>
          </p:nvGrpSpPr>
          <p:grpSpPr>
            <a:xfrm>
              <a:off x="0" y="0"/>
              <a:ext cx="8204200" cy="820420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5" name="AutoShape 5"/>
            <p:cNvSpPr/>
            <p:nvPr/>
          </p:nvSpPr>
          <p:spPr>
            <a:xfrm>
              <a:off x="1854200" y="4318000"/>
              <a:ext cx="127000" cy="5715000"/>
            </a:xfrm>
            <a:prstGeom prst="rect">
              <a:avLst/>
            </a:prstGeom>
            <a:solidFill>
              <a:srgbClr val="050707"/>
            </a:solidFill>
          </p:spPr>
        </p:sp>
        <p:sp>
          <p:nvSpPr>
            <p:cNvPr id="6" name="AutoShape 6"/>
            <p:cNvSpPr/>
            <p:nvPr/>
          </p:nvSpPr>
          <p:spPr>
            <a:xfrm>
              <a:off x="2489200" y="3556000"/>
              <a:ext cx="127000" cy="5715000"/>
            </a:xfrm>
            <a:prstGeom prst="rect">
              <a:avLst/>
            </a:prstGeom>
            <a:solidFill>
              <a:srgbClr val="050707"/>
            </a:solidFill>
          </p:spPr>
        </p:sp>
      </p:grpSp>
      <p:sp>
        <p:nvSpPr>
          <p:cNvPr id="7" name="TextBox 7"/>
          <p:cNvSpPr txBox="1"/>
          <p:nvPr/>
        </p:nvSpPr>
        <p:spPr>
          <a:xfrm>
            <a:off x="7733900" y="990600"/>
            <a:ext cx="9525399" cy="519847"/>
          </a:xfrm>
          <a:prstGeom prst="rect">
            <a:avLst/>
          </a:prstGeom>
        </p:spPr>
        <p:txBody>
          <a:bodyPr lIns="0" tIns="0" rIns="0" bIns="0" rtlCol="0" anchor="t">
            <a:spAutoFit/>
          </a:bodyPr>
          <a:lstStyle/>
          <a:p>
            <a:pPr algn="r">
              <a:lnSpc>
                <a:spcPts val="4159"/>
              </a:lnSpc>
            </a:pPr>
            <a:r>
              <a:rPr lang="en-US" sz="3199" spc="159">
                <a:solidFill>
                  <a:srgbClr val="050707"/>
                </a:solidFill>
                <a:latin typeface="Poppins Medium Bold"/>
              </a:rPr>
              <a:t>PA 604</a:t>
            </a:r>
          </a:p>
        </p:txBody>
      </p:sp>
      <p:grpSp>
        <p:nvGrpSpPr>
          <p:cNvPr id="8" name="Group 8"/>
          <p:cNvGrpSpPr/>
          <p:nvPr/>
        </p:nvGrpSpPr>
        <p:grpSpPr>
          <a:xfrm>
            <a:off x="4438461" y="2708620"/>
            <a:ext cx="12820839" cy="6549680"/>
            <a:chOff x="0" y="0"/>
            <a:chExt cx="17094452" cy="8732906"/>
          </a:xfrm>
        </p:grpSpPr>
        <p:sp>
          <p:nvSpPr>
            <p:cNvPr id="9" name="TextBox 9"/>
            <p:cNvSpPr txBox="1"/>
            <p:nvPr/>
          </p:nvSpPr>
          <p:spPr>
            <a:xfrm>
              <a:off x="0" y="266700"/>
              <a:ext cx="17094452" cy="7507605"/>
            </a:xfrm>
            <a:prstGeom prst="rect">
              <a:avLst/>
            </a:prstGeom>
          </p:spPr>
          <p:txBody>
            <a:bodyPr lIns="0" tIns="0" rIns="0" bIns="0" rtlCol="0" anchor="t">
              <a:spAutoFit/>
            </a:bodyPr>
            <a:lstStyle/>
            <a:p>
              <a:pPr algn="r">
                <a:lnSpc>
                  <a:spcPts val="14400"/>
                </a:lnSpc>
              </a:pPr>
              <a:r>
                <a:rPr lang="en-US" sz="14400" spc="-288">
                  <a:solidFill>
                    <a:srgbClr val="D9B93E"/>
                  </a:solidFill>
                  <a:latin typeface="Poppins Bold Bold Italics"/>
                </a:rPr>
                <a:t>Qualitative Data Analysis</a:t>
              </a:r>
            </a:p>
          </p:txBody>
        </p:sp>
        <p:sp>
          <p:nvSpPr>
            <p:cNvPr id="10" name="TextBox 10"/>
            <p:cNvSpPr txBox="1"/>
            <p:nvPr/>
          </p:nvSpPr>
          <p:spPr>
            <a:xfrm>
              <a:off x="4393918" y="8052477"/>
              <a:ext cx="12700533" cy="680429"/>
            </a:xfrm>
            <a:prstGeom prst="rect">
              <a:avLst/>
            </a:prstGeom>
          </p:spPr>
          <p:txBody>
            <a:bodyPr lIns="0" tIns="0" rIns="0" bIns="0" rtlCol="0" anchor="t">
              <a:spAutoFit/>
            </a:bodyPr>
            <a:lstStyle/>
            <a:p>
              <a:pPr algn="r">
                <a:lnSpc>
                  <a:spcPts val="4159"/>
                </a:lnSpc>
              </a:pPr>
              <a:r>
                <a:rPr lang="en-US" sz="3199" spc="319">
                  <a:solidFill>
                    <a:srgbClr val="050707"/>
                  </a:solidFill>
                  <a:latin typeface="Poppins Light"/>
                </a:rPr>
                <a:t>PROFESSOR BURREL VANN JR</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74116" y="7849469"/>
            <a:ext cx="3649306" cy="2872378"/>
            <a:chOff x="0" y="0"/>
            <a:chExt cx="4865742" cy="3829837"/>
          </a:xfrm>
        </p:grpSpPr>
        <p:grpSp>
          <p:nvGrpSpPr>
            <p:cNvPr id="3" name="Group 3"/>
            <p:cNvGrpSpPr/>
            <p:nvPr/>
          </p:nvGrpSpPr>
          <p:grpSpPr>
            <a:xfrm>
              <a:off x="1035905" y="0"/>
              <a:ext cx="3829837" cy="382983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5" name="AutoShape 5"/>
            <p:cNvSpPr/>
            <p:nvPr/>
          </p:nvSpPr>
          <p:spPr>
            <a:xfrm rot="-5400000">
              <a:off x="1599612" y="907248"/>
              <a:ext cx="57129" cy="2570805"/>
            </a:xfrm>
            <a:prstGeom prst="rect">
              <a:avLst/>
            </a:prstGeom>
            <a:solidFill>
              <a:srgbClr val="050707"/>
            </a:solidFill>
          </p:spPr>
        </p:sp>
        <p:sp>
          <p:nvSpPr>
            <p:cNvPr id="6" name="AutoShape 6"/>
            <p:cNvSpPr/>
            <p:nvPr/>
          </p:nvSpPr>
          <p:spPr>
            <a:xfrm rot="-5400000">
              <a:off x="1256838" y="621603"/>
              <a:ext cx="57129" cy="2570805"/>
            </a:xfrm>
            <a:prstGeom prst="rect">
              <a:avLst/>
            </a:prstGeom>
            <a:solidFill>
              <a:srgbClr val="050707"/>
            </a:solidFill>
          </p:spPr>
        </p:sp>
      </p:grpSp>
      <p:grpSp>
        <p:nvGrpSpPr>
          <p:cNvPr id="7" name="Group 7"/>
          <p:cNvGrpSpPr/>
          <p:nvPr/>
        </p:nvGrpSpPr>
        <p:grpSpPr>
          <a:xfrm>
            <a:off x="-450336" y="-562356"/>
            <a:ext cx="2872378" cy="3776240"/>
            <a:chOff x="0" y="0"/>
            <a:chExt cx="3829837" cy="5034987"/>
          </a:xfrm>
        </p:grpSpPr>
        <p:grpSp>
          <p:nvGrpSpPr>
            <p:cNvPr id="8" name="Group 8"/>
            <p:cNvGrpSpPr/>
            <p:nvPr/>
          </p:nvGrpSpPr>
          <p:grpSpPr>
            <a:xfrm>
              <a:off x="0" y="0"/>
              <a:ext cx="3829837" cy="382983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10" name="AutoShape 10"/>
            <p:cNvSpPr/>
            <p:nvPr/>
          </p:nvSpPr>
          <p:spPr>
            <a:xfrm rot="-10800000">
              <a:off x="1914918" y="2121408"/>
              <a:ext cx="57129" cy="2570805"/>
            </a:xfrm>
            <a:prstGeom prst="rect">
              <a:avLst/>
            </a:prstGeom>
            <a:solidFill>
              <a:srgbClr val="050707"/>
            </a:solidFill>
          </p:spPr>
        </p:sp>
        <p:sp>
          <p:nvSpPr>
            <p:cNvPr id="11" name="AutoShape 11"/>
            <p:cNvSpPr/>
            <p:nvPr/>
          </p:nvSpPr>
          <p:spPr>
            <a:xfrm rot="-10800000">
              <a:off x="1629273" y="2464182"/>
              <a:ext cx="57129" cy="2570805"/>
            </a:xfrm>
            <a:prstGeom prst="rect">
              <a:avLst/>
            </a:prstGeom>
            <a:solidFill>
              <a:srgbClr val="050707"/>
            </a:solidFill>
          </p:spPr>
        </p:sp>
      </p:grpSp>
      <p:pic>
        <p:nvPicPr>
          <p:cNvPr id="12" name="Picture 12"/>
          <p:cNvPicPr>
            <a:picLocks noChangeAspect="1"/>
          </p:cNvPicPr>
          <p:nvPr/>
        </p:nvPicPr>
        <p:blipFill>
          <a:blip r:embed="rId2"/>
          <a:srcRect/>
          <a:stretch>
            <a:fillRect/>
          </a:stretch>
        </p:blipFill>
        <p:spPr>
          <a:xfrm>
            <a:off x="2422042" y="1325764"/>
            <a:ext cx="8166964" cy="7340059"/>
          </a:xfrm>
          <a:prstGeom prst="rect">
            <a:avLst/>
          </a:prstGeom>
        </p:spPr>
      </p:pic>
      <p:grpSp>
        <p:nvGrpSpPr>
          <p:cNvPr id="13" name="Group 13"/>
          <p:cNvGrpSpPr/>
          <p:nvPr/>
        </p:nvGrpSpPr>
        <p:grpSpPr>
          <a:xfrm>
            <a:off x="10821181" y="3865270"/>
            <a:ext cx="6438119" cy="2556459"/>
            <a:chOff x="0" y="0"/>
            <a:chExt cx="8584159" cy="3408612"/>
          </a:xfrm>
        </p:grpSpPr>
        <p:sp>
          <p:nvSpPr>
            <p:cNvPr id="14" name="TextBox 14"/>
            <p:cNvSpPr txBox="1"/>
            <p:nvPr/>
          </p:nvSpPr>
          <p:spPr>
            <a:xfrm>
              <a:off x="0" y="0"/>
              <a:ext cx="8584159" cy="839391"/>
            </a:xfrm>
            <a:prstGeom prst="rect">
              <a:avLst/>
            </a:prstGeom>
          </p:spPr>
          <p:txBody>
            <a:bodyPr lIns="0" tIns="0" rIns="0" bIns="0" rtlCol="0" anchor="t">
              <a:spAutoFit/>
            </a:bodyPr>
            <a:lstStyle/>
            <a:p>
              <a:pPr algn="r">
                <a:lnSpc>
                  <a:spcPts val="5040"/>
                </a:lnSpc>
              </a:pPr>
              <a:r>
                <a:rPr lang="en-US" sz="4200" spc="420">
                  <a:solidFill>
                    <a:srgbClr val="D9B93E"/>
                  </a:solidFill>
                  <a:latin typeface="Poppins Bold Italics"/>
                </a:rPr>
                <a:t>CONCEPT-MAPPING</a:t>
              </a:r>
            </a:p>
          </p:txBody>
        </p:sp>
        <p:sp>
          <p:nvSpPr>
            <p:cNvPr id="15" name="TextBox 15"/>
            <p:cNvSpPr txBox="1"/>
            <p:nvPr/>
          </p:nvSpPr>
          <p:spPr>
            <a:xfrm>
              <a:off x="0" y="1215481"/>
              <a:ext cx="8584159" cy="2193131"/>
            </a:xfrm>
            <a:prstGeom prst="rect">
              <a:avLst/>
            </a:prstGeom>
          </p:spPr>
          <p:txBody>
            <a:bodyPr lIns="0" tIns="0" rIns="0" bIns="0" rtlCol="0" anchor="t">
              <a:spAutoFit/>
            </a:bodyPr>
            <a:lstStyle/>
            <a:p>
              <a:pPr algn="r">
                <a:lnSpc>
                  <a:spcPts val="4500"/>
                </a:lnSpc>
              </a:pPr>
              <a:r>
                <a:rPr lang="en-US" sz="3000" spc="30">
                  <a:solidFill>
                    <a:srgbClr val="050707"/>
                  </a:solidFill>
                  <a:latin typeface="Poppins Light"/>
                </a:rPr>
                <a:t>The graphic display of concepts and their interrelations, useful in the formulation</a:t>
              </a:r>
              <a:r>
                <a:rPr lang="en-US" sz="2999" spc="29">
                  <a:solidFill>
                    <a:srgbClr val="050707"/>
                  </a:solidFill>
                  <a:latin typeface="Poppins Light"/>
                </a:rPr>
                <a:t> </a:t>
              </a:r>
              <a:r>
                <a:rPr lang="en-US" sz="3000" spc="30">
                  <a:solidFill>
                    <a:srgbClr val="050707"/>
                  </a:solidFill>
                  <a:latin typeface="Poppins Light"/>
                </a:rPr>
                <a:t>of theory.</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B93E"/>
        </a:solidFill>
        <a:effectLst/>
      </p:bgPr>
    </p:bg>
    <p:spTree>
      <p:nvGrpSpPr>
        <p:cNvPr id="1" name=""/>
        <p:cNvGrpSpPr/>
        <p:nvPr/>
      </p:nvGrpSpPr>
      <p:grpSpPr>
        <a:xfrm>
          <a:off x="0" y="0"/>
          <a:ext cx="0" cy="0"/>
          <a:chOff x="0" y="0"/>
          <a:chExt cx="0" cy="0"/>
        </a:xfrm>
      </p:grpSpPr>
      <p:grpSp>
        <p:nvGrpSpPr>
          <p:cNvPr id="2" name="Group 2"/>
          <p:cNvGrpSpPr/>
          <p:nvPr/>
        </p:nvGrpSpPr>
        <p:grpSpPr>
          <a:xfrm>
            <a:off x="11056995" y="1762774"/>
            <a:ext cx="8564505" cy="10429226"/>
            <a:chOff x="0" y="0"/>
            <a:chExt cx="11419340" cy="13905634"/>
          </a:xfrm>
        </p:grpSpPr>
        <p:grpSp>
          <p:nvGrpSpPr>
            <p:cNvPr id="3" name="Group 3"/>
            <p:cNvGrpSpPr/>
            <p:nvPr/>
          </p:nvGrpSpPr>
          <p:grpSpPr>
            <a:xfrm rot="-10800000">
              <a:off x="0" y="2486294"/>
              <a:ext cx="11419340" cy="1141934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5" name="AutoShape 5"/>
            <p:cNvSpPr/>
            <p:nvPr/>
          </p:nvSpPr>
          <p:spPr>
            <a:xfrm rot="-10800000">
              <a:off x="8623280" y="0"/>
              <a:ext cx="176770" cy="7954649"/>
            </a:xfrm>
            <a:prstGeom prst="rect">
              <a:avLst/>
            </a:prstGeom>
            <a:solidFill>
              <a:srgbClr val="050707"/>
            </a:solidFill>
          </p:spPr>
        </p:sp>
        <p:sp>
          <p:nvSpPr>
            <p:cNvPr id="6" name="AutoShape 6"/>
            <p:cNvSpPr/>
            <p:nvPr/>
          </p:nvSpPr>
          <p:spPr>
            <a:xfrm rot="-10800000">
              <a:off x="7739430" y="1060620"/>
              <a:ext cx="176770" cy="7954649"/>
            </a:xfrm>
            <a:prstGeom prst="rect">
              <a:avLst/>
            </a:prstGeom>
            <a:solidFill>
              <a:srgbClr val="050707"/>
            </a:solidFill>
          </p:spPr>
        </p:sp>
      </p:grpSp>
      <p:grpSp>
        <p:nvGrpSpPr>
          <p:cNvPr id="7" name="Group 7"/>
          <p:cNvGrpSpPr/>
          <p:nvPr/>
        </p:nvGrpSpPr>
        <p:grpSpPr>
          <a:xfrm>
            <a:off x="1028700" y="2052286"/>
            <a:ext cx="8572900" cy="6182428"/>
            <a:chOff x="0" y="0"/>
            <a:chExt cx="11430533" cy="8243237"/>
          </a:xfrm>
        </p:grpSpPr>
        <p:sp>
          <p:nvSpPr>
            <p:cNvPr id="8" name="TextBox 8"/>
            <p:cNvSpPr txBox="1"/>
            <p:nvPr/>
          </p:nvSpPr>
          <p:spPr>
            <a:xfrm>
              <a:off x="5" y="66675"/>
              <a:ext cx="11430528" cy="4515776"/>
            </a:xfrm>
            <a:prstGeom prst="rect">
              <a:avLst/>
            </a:prstGeom>
          </p:spPr>
          <p:txBody>
            <a:bodyPr lIns="0" tIns="0" rIns="0" bIns="0" rtlCol="0" anchor="t">
              <a:spAutoFit/>
            </a:bodyPr>
            <a:lstStyle/>
            <a:p>
              <a:pPr>
                <a:lnSpc>
                  <a:spcPts val="8800"/>
                </a:lnSpc>
              </a:pPr>
              <a:r>
                <a:rPr lang="en-US" sz="8000">
                  <a:solidFill>
                    <a:srgbClr val="FFFFFF"/>
                  </a:solidFill>
                  <a:latin typeface="Poppins Bold Bold Italics"/>
                </a:rPr>
                <a:t>Qualitative Data Analysis Programs</a:t>
              </a:r>
            </a:p>
          </p:txBody>
        </p:sp>
        <p:sp>
          <p:nvSpPr>
            <p:cNvPr id="9" name="TextBox 9"/>
            <p:cNvSpPr txBox="1"/>
            <p:nvPr/>
          </p:nvSpPr>
          <p:spPr>
            <a:xfrm>
              <a:off x="0" y="5025216"/>
              <a:ext cx="11430533" cy="3218021"/>
            </a:xfrm>
            <a:prstGeom prst="rect">
              <a:avLst/>
            </a:prstGeom>
          </p:spPr>
          <p:txBody>
            <a:bodyPr lIns="0" tIns="0" rIns="0" bIns="0" rtlCol="0" anchor="t">
              <a:spAutoFit/>
            </a:bodyPr>
            <a:lstStyle/>
            <a:p>
              <a:pPr marL="594360" lvl="1" indent="-297180">
                <a:lnSpc>
                  <a:spcPts val="4680"/>
                </a:lnSpc>
                <a:buFont typeface="Arial"/>
                <a:buChar char="•"/>
              </a:pPr>
              <a:r>
                <a:rPr lang="en-US" sz="3600" spc="359">
                  <a:solidFill>
                    <a:srgbClr val="FFFFFF"/>
                  </a:solidFill>
                  <a:latin typeface="Poppins Light"/>
                </a:rPr>
                <a:t>Atlas.ti </a:t>
              </a:r>
            </a:p>
            <a:p>
              <a:pPr marL="594360" lvl="1" indent="-297180">
                <a:lnSpc>
                  <a:spcPts val="5040"/>
                </a:lnSpc>
                <a:buFont typeface="Arial"/>
                <a:buChar char="•"/>
              </a:pPr>
              <a:r>
                <a:rPr lang="en-US" sz="3600" spc="359">
                  <a:solidFill>
                    <a:srgbClr val="FFFFFF"/>
                  </a:solidFill>
                  <a:latin typeface="Poppins Light"/>
                </a:rPr>
                <a:t>Dedoose </a:t>
              </a:r>
            </a:p>
            <a:p>
              <a:pPr marL="594360" lvl="1" indent="-297180">
                <a:lnSpc>
                  <a:spcPts val="5040"/>
                </a:lnSpc>
                <a:buFont typeface="Arial"/>
                <a:buChar char="•"/>
              </a:pPr>
              <a:r>
                <a:rPr lang="en-US" sz="3600">
                  <a:solidFill>
                    <a:srgbClr val="FFFFFF"/>
                  </a:solidFill>
                  <a:latin typeface="Arimo"/>
                </a:rPr>
                <a:t>MAXQDA</a:t>
              </a:r>
              <a:r>
                <a:rPr lang="en-US" sz="3600">
                  <a:solidFill>
                    <a:srgbClr val="FFFFFF"/>
                  </a:solidFill>
                  <a:latin typeface="Arimo Bold"/>
                </a:rPr>
                <a:t> </a:t>
              </a:r>
            </a:p>
            <a:p>
              <a:pPr marL="594360" lvl="1" indent="-297180">
                <a:lnSpc>
                  <a:spcPts val="4680"/>
                </a:lnSpc>
                <a:buFont typeface="Arial"/>
                <a:buChar char="•"/>
              </a:pPr>
              <a:r>
                <a:rPr lang="en-US" sz="3600" spc="359">
                  <a:solidFill>
                    <a:srgbClr val="FFFFFF"/>
                  </a:solidFill>
                  <a:latin typeface="Poppins Light"/>
                </a:rPr>
                <a:t>Google Forms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4518" y="-1304018"/>
            <a:ext cx="4665437" cy="6015958"/>
            <a:chOff x="0" y="0"/>
            <a:chExt cx="6220582" cy="8021277"/>
          </a:xfrm>
        </p:grpSpPr>
        <p:grpSp>
          <p:nvGrpSpPr>
            <p:cNvPr id="3" name="Group 3"/>
            <p:cNvGrpSpPr/>
            <p:nvPr/>
          </p:nvGrpSpPr>
          <p:grpSpPr>
            <a:xfrm rot="5400000">
              <a:off x="0" y="0"/>
              <a:ext cx="6220582" cy="622058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5" name="AutoShape 5"/>
            <p:cNvSpPr/>
            <p:nvPr/>
          </p:nvSpPr>
          <p:spPr>
            <a:xfrm rot="-10800000">
              <a:off x="3267997" y="3110291"/>
              <a:ext cx="96294" cy="4333223"/>
            </a:xfrm>
            <a:prstGeom prst="rect">
              <a:avLst/>
            </a:prstGeom>
            <a:solidFill>
              <a:srgbClr val="050707"/>
            </a:solidFill>
          </p:spPr>
        </p:sp>
        <p:sp>
          <p:nvSpPr>
            <p:cNvPr id="6" name="AutoShape 6"/>
            <p:cNvSpPr/>
            <p:nvPr/>
          </p:nvSpPr>
          <p:spPr>
            <a:xfrm rot="-10800000">
              <a:off x="2786528" y="3688054"/>
              <a:ext cx="96294" cy="4333223"/>
            </a:xfrm>
            <a:prstGeom prst="rect">
              <a:avLst/>
            </a:prstGeom>
            <a:solidFill>
              <a:srgbClr val="050707"/>
            </a:solidFill>
          </p:spPr>
        </p:sp>
      </p:grpSp>
      <p:sp>
        <p:nvSpPr>
          <p:cNvPr id="7" name="AutoShape 7"/>
          <p:cNvSpPr/>
          <p:nvPr/>
        </p:nvSpPr>
        <p:spPr>
          <a:xfrm>
            <a:off x="15982343" y="-175279"/>
            <a:ext cx="2496157" cy="10637558"/>
          </a:xfrm>
          <a:prstGeom prst="rect">
            <a:avLst/>
          </a:prstGeom>
          <a:solidFill>
            <a:srgbClr val="D9B93E"/>
          </a:solidFill>
        </p:spPr>
      </p:sp>
      <p:pic>
        <p:nvPicPr>
          <p:cNvPr id="8" name="Picture 8"/>
          <p:cNvPicPr>
            <a:picLocks noChangeAspect="1"/>
          </p:cNvPicPr>
          <p:nvPr/>
        </p:nvPicPr>
        <p:blipFill>
          <a:blip r:embed="rId2"/>
          <a:srcRect t="25" b="25"/>
          <a:stretch>
            <a:fillRect/>
          </a:stretch>
        </p:blipFill>
        <p:spPr>
          <a:xfrm>
            <a:off x="6440408" y="5648201"/>
            <a:ext cx="11122584" cy="4170969"/>
          </a:xfrm>
          <a:prstGeom prst="rect">
            <a:avLst/>
          </a:prstGeom>
        </p:spPr>
      </p:pic>
      <p:pic>
        <p:nvPicPr>
          <p:cNvPr id="9" name="Picture 9"/>
          <p:cNvPicPr>
            <a:picLocks noChangeAspect="1"/>
          </p:cNvPicPr>
          <p:nvPr/>
        </p:nvPicPr>
        <p:blipFill>
          <a:blip r:embed="rId3"/>
          <a:srcRect l="39" r="39"/>
          <a:stretch>
            <a:fillRect/>
          </a:stretch>
        </p:blipFill>
        <p:spPr>
          <a:xfrm>
            <a:off x="3886400" y="243888"/>
            <a:ext cx="8115300" cy="4899612"/>
          </a:xfrm>
          <a:prstGeom prst="rect">
            <a:avLst/>
          </a:prstGeom>
        </p:spPr>
      </p:pic>
      <p:sp>
        <p:nvSpPr>
          <p:cNvPr id="10" name="TextBox 10"/>
          <p:cNvSpPr txBox="1"/>
          <p:nvPr/>
        </p:nvSpPr>
        <p:spPr>
          <a:xfrm>
            <a:off x="1028700" y="8173343"/>
            <a:ext cx="5715400" cy="1084957"/>
          </a:xfrm>
          <a:prstGeom prst="rect">
            <a:avLst/>
          </a:prstGeom>
        </p:spPr>
        <p:txBody>
          <a:bodyPr lIns="0" tIns="0" rIns="0" bIns="0" rtlCol="0" anchor="t">
            <a:spAutoFit/>
          </a:bodyPr>
          <a:lstStyle/>
          <a:p>
            <a:pPr>
              <a:lnSpc>
                <a:spcPts val="8640"/>
              </a:lnSpc>
            </a:pPr>
            <a:r>
              <a:rPr lang="en-US" sz="7200">
                <a:solidFill>
                  <a:srgbClr val="050707"/>
                </a:solidFill>
                <a:latin typeface="Poppins Medium"/>
              </a:rPr>
              <a:t>Atlas.ti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4518" y="-1304018"/>
            <a:ext cx="4665437" cy="6015958"/>
            <a:chOff x="0" y="0"/>
            <a:chExt cx="6220582" cy="8021277"/>
          </a:xfrm>
        </p:grpSpPr>
        <p:grpSp>
          <p:nvGrpSpPr>
            <p:cNvPr id="3" name="Group 3"/>
            <p:cNvGrpSpPr/>
            <p:nvPr/>
          </p:nvGrpSpPr>
          <p:grpSpPr>
            <a:xfrm rot="5400000">
              <a:off x="0" y="0"/>
              <a:ext cx="6220582" cy="6220582"/>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5" name="AutoShape 5"/>
            <p:cNvSpPr/>
            <p:nvPr/>
          </p:nvSpPr>
          <p:spPr>
            <a:xfrm rot="-10800000">
              <a:off x="3267997" y="3110291"/>
              <a:ext cx="96294" cy="4333223"/>
            </a:xfrm>
            <a:prstGeom prst="rect">
              <a:avLst/>
            </a:prstGeom>
            <a:solidFill>
              <a:srgbClr val="050707"/>
            </a:solidFill>
          </p:spPr>
        </p:sp>
        <p:sp>
          <p:nvSpPr>
            <p:cNvPr id="6" name="AutoShape 6"/>
            <p:cNvSpPr/>
            <p:nvPr/>
          </p:nvSpPr>
          <p:spPr>
            <a:xfrm rot="-10800000">
              <a:off x="2786528" y="3688054"/>
              <a:ext cx="96294" cy="4333223"/>
            </a:xfrm>
            <a:prstGeom prst="rect">
              <a:avLst/>
            </a:prstGeom>
            <a:solidFill>
              <a:srgbClr val="050707"/>
            </a:solidFill>
          </p:spPr>
        </p:sp>
      </p:grpSp>
      <p:sp>
        <p:nvSpPr>
          <p:cNvPr id="7" name="AutoShape 7"/>
          <p:cNvSpPr/>
          <p:nvPr/>
        </p:nvSpPr>
        <p:spPr>
          <a:xfrm>
            <a:off x="15982343" y="-175279"/>
            <a:ext cx="2496157" cy="10637558"/>
          </a:xfrm>
          <a:prstGeom prst="rect">
            <a:avLst/>
          </a:prstGeom>
          <a:solidFill>
            <a:srgbClr val="D9B93E"/>
          </a:solidFill>
        </p:spPr>
      </p:sp>
      <p:pic>
        <p:nvPicPr>
          <p:cNvPr id="8" name="Picture 8"/>
          <p:cNvPicPr>
            <a:picLocks noChangeAspect="1"/>
          </p:cNvPicPr>
          <p:nvPr/>
        </p:nvPicPr>
        <p:blipFill>
          <a:blip r:embed="rId2"/>
          <a:srcRect t="37" b="37"/>
          <a:stretch>
            <a:fillRect/>
          </a:stretch>
        </p:blipFill>
        <p:spPr>
          <a:xfrm>
            <a:off x="1910147" y="517191"/>
            <a:ext cx="8242866" cy="4626309"/>
          </a:xfrm>
          <a:prstGeom prst="rect">
            <a:avLst/>
          </a:prstGeom>
        </p:spPr>
      </p:pic>
      <p:pic>
        <p:nvPicPr>
          <p:cNvPr id="9" name="Picture 9"/>
          <p:cNvPicPr>
            <a:picLocks noChangeAspect="1"/>
          </p:cNvPicPr>
          <p:nvPr/>
        </p:nvPicPr>
        <p:blipFill>
          <a:blip r:embed="rId3"/>
          <a:srcRect t="34" b="34"/>
          <a:stretch>
            <a:fillRect/>
          </a:stretch>
        </p:blipFill>
        <p:spPr>
          <a:xfrm>
            <a:off x="8583633" y="5343896"/>
            <a:ext cx="8368393" cy="4686300"/>
          </a:xfrm>
          <a:prstGeom prst="rect">
            <a:avLst/>
          </a:prstGeom>
        </p:spPr>
      </p:pic>
      <p:sp>
        <p:nvSpPr>
          <p:cNvPr id="10" name="TextBox 10"/>
          <p:cNvSpPr txBox="1"/>
          <p:nvPr/>
        </p:nvSpPr>
        <p:spPr>
          <a:xfrm>
            <a:off x="1028700" y="8173343"/>
            <a:ext cx="5715400" cy="1084957"/>
          </a:xfrm>
          <a:prstGeom prst="rect">
            <a:avLst/>
          </a:prstGeom>
        </p:spPr>
        <p:txBody>
          <a:bodyPr lIns="0" tIns="0" rIns="0" bIns="0" rtlCol="0" anchor="t">
            <a:spAutoFit/>
          </a:bodyPr>
          <a:lstStyle/>
          <a:p>
            <a:pPr>
              <a:lnSpc>
                <a:spcPts val="8640"/>
              </a:lnSpc>
            </a:pPr>
            <a:r>
              <a:rPr lang="en-US" sz="7200">
                <a:solidFill>
                  <a:srgbClr val="050707"/>
                </a:solidFill>
                <a:latin typeface="Poppins Medium"/>
              </a:rPr>
              <a:t>Dedoose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3263" r="36875"/>
          <a:stretch>
            <a:fillRect/>
          </a:stretch>
        </p:blipFill>
        <p:spPr>
          <a:xfrm>
            <a:off x="11430812" y="-190500"/>
            <a:ext cx="7028638" cy="10668000"/>
          </a:xfrm>
          <a:prstGeom prst="rect">
            <a:avLst/>
          </a:prstGeom>
        </p:spPr>
      </p:pic>
      <p:grpSp>
        <p:nvGrpSpPr>
          <p:cNvPr id="3" name="Group 3"/>
          <p:cNvGrpSpPr/>
          <p:nvPr/>
        </p:nvGrpSpPr>
        <p:grpSpPr>
          <a:xfrm>
            <a:off x="9385756" y="8520573"/>
            <a:ext cx="4375127" cy="3142540"/>
            <a:chOff x="0" y="0"/>
            <a:chExt cx="5833502" cy="4190054"/>
          </a:xfrm>
        </p:grpSpPr>
        <p:grpSp>
          <p:nvGrpSpPr>
            <p:cNvPr id="4" name="Group 4"/>
            <p:cNvGrpSpPr/>
            <p:nvPr/>
          </p:nvGrpSpPr>
          <p:grpSpPr>
            <a:xfrm>
              <a:off x="1643449" y="0"/>
              <a:ext cx="4190054" cy="419005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6" name="AutoShape 6"/>
            <p:cNvSpPr/>
            <p:nvPr/>
          </p:nvSpPr>
          <p:spPr>
            <a:xfrm rot="-5400000">
              <a:off x="1816122" y="589122"/>
              <a:ext cx="64862" cy="2918768"/>
            </a:xfrm>
            <a:prstGeom prst="rect">
              <a:avLst/>
            </a:prstGeom>
            <a:solidFill>
              <a:srgbClr val="050707"/>
            </a:solidFill>
          </p:spPr>
        </p:sp>
        <p:sp>
          <p:nvSpPr>
            <p:cNvPr id="7" name="AutoShape 7"/>
            <p:cNvSpPr/>
            <p:nvPr/>
          </p:nvSpPr>
          <p:spPr>
            <a:xfrm rot="-5400000">
              <a:off x="1426953" y="264814"/>
              <a:ext cx="64862" cy="2918768"/>
            </a:xfrm>
            <a:prstGeom prst="rect">
              <a:avLst/>
            </a:prstGeom>
            <a:solidFill>
              <a:srgbClr val="050707"/>
            </a:solidFill>
          </p:spPr>
        </p:sp>
      </p:grpSp>
      <p:sp>
        <p:nvSpPr>
          <p:cNvPr id="8" name="TextBox 8"/>
          <p:cNvSpPr txBox="1"/>
          <p:nvPr/>
        </p:nvSpPr>
        <p:spPr>
          <a:xfrm>
            <a:off x="1028700" y="3060144"/>
            <a:ext cx="9150282" cy="2258417"/>
          </a:xfrm>
          <a:prstGeom prst="rect">
            <a:avLst/>
          </a:prstGeom>
        </p:spPr>
        <p:txBody>
          <a:bodyPr lIns="0" tIns="0" rIns="0" bIns="0" rtlCol="0" anchor="t">
            <a:spAutoFit/>
          </a:bodyPr>
          <a:lstStyle/>
          <a:p>
            <a:pPr>
              <a:lnSpc>
                <a:spcPts val="8800"/>
              </a:lnSpc>
            </a:pPr>
            <a:r>
              <a:rPr lang="en-US" sz="8000">
                <a:solidFill>
                  <a:srgbClr val="050707"/>
                </a:solidFill>
                <a:latin typeface="Poppins Bold Bold Italics"/>
              </a:rPr>
              <a:t>Qualitative Analysis</a:t>
            </a:r>
          </a:p>
        </p:txBody>
      </p:sp>
      <p:sp>
        <p:nvSpPr>
          <p:cNvPr id="9" name="TextBox 9"/>
          <p:cNvSpPr txBox="1"/>
          <p:nvPr/>
        </p:nvSpPr>
        <p:spPr>
          <a:xfrm>
            <a:off x="1028696" y="6962938"/>
            <a:ext cx="9150286" cy="1557635"/>
          </a:xfrm>
          <a:prstGeom prst="rect">
            <a:avLst/>
          </a:prstGeom>
        </p:spPr>
        <p:txBody>
          <a:bodyPr lIns="0" tIns="0" rIns="0" bIns="0" rtlCol="0" anchor="t">
            <a:spAutoFit/>
          </a:bodyPr>
          <a:lstStyle/>
          <a:p>
            <a:pPr marL="495300" lvl="1" indent="-247650">
              <a:lnSpc>
                <a:spcPts val="4200"/>
              </a:lnSpc>
              <a:buFont typeface="Arial"/>
              <a:buChar char="•"/>
            </a:pPr>
            <a:r>
              <a:rPr lang="en-US" sz="3000">
                <a:solidFill>
                  <a:srgbClr val="000000"/>
                </a:solidFill>
                <a:latin typeface="Poppins Light"/>
              </a:rPr>
              <a:t>The examination and interpretation of non-numerical observations</a:t>
            </a:r>
          </a:p>
          <a:p>
            <a:pPr marL="495300" lvl="1" indent="-247650">
              <a:lnSpc>
                <a:spcPts val="4200"/>
              </a:lnSpc>
              <a:buFont typeface="Arial"/>
              <a:buChar char="•"/>
            </a:pPr>
            <a:r>
              <a:rPr lang="en-US" sz="3000">
                <a:solidFill>
                  <a:srgbClr val="000000"/>
                </a:solidFill>
                <a:latin typeface="Poppins Light"/>
              </a:rPr>
              <a:t>Discover underlying meanings and patterns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311422" y="7169165"/>
            <a:ext cx="4607581" cy="3733979"/>
            <a:chOff x="0" y="0"/>
            <a:chExt cx="6143442" cy="4978638"/>
          </a:xfrm>
        </p:grpSpPr>
        <p:grpSp>
          <p:nvGrpSpPr>
            <p:cNvPr id="3" name="Group 3"/>
            <p:cNvGrpSpPr/>
            <p:nvPr/>
          </p:nvGrpSpPr>
          <p:grpSpPr>
            <a:xfrm rot="-5400000">
              <a:off x="1164804" y="0"/>
              <a:ext cx="4978638" cy="4978638"/>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5" name="AutoShape 5"/>
            <p:cNvSpPr/>
            <p:nvPr/>
          </p:nvSpPr>
          <p:spPr>
            <a:xfrm rot="-5400000">
              <a:off x="2157924" y="1475345"/>
              <a:ext cx="77069" cy="3468092"/>
            </a:xfrm>
            <a:prstGeom prst="rect">
              <a:avLst/>
            </a:prstGeom>
            <a:solidFill>
              <a:srgbClr val="050707"/>
            </a:solidFill>
          </p:spPr>
        </p:sp>
        <p:sp>
          <p:nvSpPr>
            <p:cNvPr id="6" name="AutoShape 6"/>
            <p:cNvSpPr/>
            <p:nvPr/>
          </p:nvSpPr>
          <p:spPr>
            <a:xfrm rot="-5400000">
              <a:off x="1695511" y="1090001"/>
              <a:ext cx="77069" cy="3468092"/>
            </a:xfrm>
            <a:prstGeom prst="rect">
              <a:avLst/>
            </a:prstGeom>
            <a:solidFill>
              <a:srgbClr val="050707"/>
            </a:solidFill>
          </p:spPr>
        </p:sp>
      </p:grpSp>
      <p:grpSp>
        <p:nvGrpSpPr>
          <p:cNvPr id="7" name="Group 7"/>
          <p:cNvGrpSpPr/>
          <p:nvPr/>
        </p:nvGrpSpPr>
        <p:grpSpPr>
          <a:xfrm>
            <a:off x="-589187" y="-838289"/>
            <a:ext cx="4565765" cy="3733979"/>
            <a:chOff x="0" y="0"/>
            <a:chExt cx="6087687" cy="4978638"/>
          </a:xfrm>
        </p:grpSpPr>
        <p:grpSp>
          <p:nvGrpSpPr>
            <p:cNvPr id="8" name="Group 8"/>
            <p:cNvGrpSpPr/>
            <p:nvPr/>
          </p:nvGrpSpPr>
          <p:grpSpPr>
            <a:xfrm rot="5400000">
              <a:off x="0" y="0"/>
              <a:ext cx="4978638" cy="497863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10" name="AutoShape 10"/>
            <p:cNvSpPr/>
            <p:nvPr/>
          </p:nvSpPr>
          <p:spPr>
            <a:xfrm rot="5400000">
              <a:off x="3852695" y="331395"/>
              <a:ext cx="77069" cy="3468092"/>
            </a:xfrm>
            <a:prstGeom prst="rect">
              <a:avLst/>
            </a:prstGeom>
            <a:solidFill>
              <a:srgbClr val="050707"/>
            </a:solidFill>
          </p:spPr>
        </p:sp>
        <p:sp>
          <p:nvSpPr>
            <p:cNvPr id="11" name="AutoShape 11"/>
            <p:cNvSpPr/>
            <p:nvPr/>
          </p:nvSpPr>
          <p:spPr>
            <a:xfrm rot="5400000">
              <a:off x="4315107" y="716739"/>
              <a:ext cx="77069" cy="3468092"/>
            </a:xfrm>
            <a:prstGeom prst="rect">
              <a:avLst/>
            </a:prstGeom>
            <a:solidFill>
              <a:srgbClr val="050707"/>
            </a:solidFill>
          </p:spPr>
        </p:sp>
      </p:grpSp>
      <p:grpSp>
        <p:nvGrpSpPr>
          <p:cNvPr id="12" name="Group 12"/>
          <p:cNvGrpSpPr/>
          <p:nvPr/>
        </p:nvGrpSpPr>
        <p:grpSpPr>
          <a:xfrm>
            <a:off x="5681599" y="2895689"/>
            <a:ext cx="6924803" cy="1947485"/>
            <a:chOff x="0" y="0"/>
            <a:chExt cx="9233070" cy="2596647"/>
          </a:xfrm>
        </p:grpSpPr>
        <p:sp>
          <p:nvSpPr>
            <p:cNvPr id="13" name="TextBox 13"/>
            <p:cNvSpPr txBox="1"/>
            <p:nvPr/>
          </p:nvSpPr>
          <p:spPr>
            <a:xfrm>
              <a:off x="6" y="66675"/>
              <a:ext cx="9233064" cy="1551120"/>
            </a:xfrm>
            <a:prstGeom prst="rect">
              <a:avLst/>
            </a:prstGeom>
          </p:spPr>
          <p:txBody>
            <a:bodyPr lIns="0" tIns="0" rIns="0" bIns="0" rtlCol="0" anchor="t">
              <a:spAutoFit/>
            </a:bodyPr>
            <a:lstStyle/>
            <a:p>
              <a:pPr algn="ctr">
                <a:lnSpc>
                  <a:spcPts val="8800"/>
                </a:lnSpc>
              </a:pPr>
              <a:r>
                <a:rPr lang="en-US" sz="8000">
                  <a:solidFill>
                    <a:srgbClr val="050707"/>
                  </a:solidFill>
                  <a:latin typeface="Poppins Bold Bold Italics"/>
                </a:rPr>
                <a:t>Unobtrusive</a:t>
              </a:r>
            </a:p>
          </p:txBody>
        </p:sp>
        <p:sp>
          <p:nvSpPr>
            <p:cNvPr id="14" name="TextBox 14"/>
            <p:cNvSpPr txBox="1"/>
            <p:nvPr/>
          </p:nvSpPr>
          <p:spPr>
            <a:xfrm>
              <a:off x="0" y="1843220"/>
              <a:ext cx="9233070" cy="753427"/>
            </a:xfrm>
            <a:prstGeom prst="rect">
              <a:avLst/>
            </a:prstGeom>
          </p:spPr>
          <p:txBody>
            <a:bodyPr lIns="0" tIns="0" rIns="0" bIns="0" rtlCol="0" anchor="t">
              <a:spAutoFit/>
            </a:bodyPr>
            <a:lstStyle/>
            <a:p>
              <a:pPr algn="ctr">
                <a:lnSpc>
                  <a:spcPts val="4679"/>
                </a:lnSpc>
              </a:pPr>
              <a:r>
                <a:rPr lang="en-US" sz="3599" spc="359">
                  <a:solidFill>
                    <a:srgbClr val="050707"/>
                  </a:solidFill>
                  <a:latin typeface="Poppins Light Bold"/>
                </a:rPr>
                <a:t>DATA CONVERTED TO TEXT</a:t>
              </a:r>
            </a:p>
          </p:txBody>
        </p:sp>
      </p:grpSp>
      <p:sp>
        <p:nvSpPr>
          <p:cNvPr id="15" name="TextBox 15"/>
          <p:cNvSpPr txBox="1"/>
          <p:nvPr/>
        </p:nvSpPr>
        <p:spPr>
          <a:xfrm>
            <a:off x="7733900" y="990600"/>
            <a:ext cx="9525399" cy="519847"/>
          </a:xfrm>
          <a:prstGeom prst="rect">
            <a:avLst/>
          </a:prstGeom>
        </p:spPr>
        <p:txBody>
          <a:bodyPr lIns="0" tIns="0" rIns="0" bIns="0" rtlCol="0" anchor="t">
            <a:spAutoFit/>
          </a:bodyPr>
          <a:lstStyle/>
          <a:p>
            <a:pPr algn="r">
              <a:lnSpc>
                <a:spcPts val="4159"/>
              </a:lnSpc>
            </a:pPr>
            <a:r>
              <a:rPr lang="en-US" sz="3199" spc="159">
                <a:solidFill>
                  <a:srgbClr val="050707"/>
                </a:solidFill>
                <a:latin typeface="Poppins Medium Bold"/>
              </a:rPr>
              <a:t>Data Analysis</a:t>
            </a:r>
          </a:p>
        </p:txBody>
      </p:sp>
      <p:sp>
        <p:nvSpPr>
          <p:cNvPr id="16" name="TextBox 16"/>
          <p:cNvSpPr txBox="1"/>
          <p:nvPr/>
        </p:nvSpPr>
        <p:spPr>
          <a:xfrm>
            <a:off x="2551625" y="5631803"/>
            <a:ext cx="13184751" cy="2070497"/>
          </a:xfrm>
          <a:prstGeom prst="rect">
            <a:avLst/>
          </a:prstGeom>
        </p:spPr>
        <p:txBody>
          <a:bodyPr lIns="0" tIns="0" rIns="0" bIns="0" rtlCol="0" anchor="t">
            <a:spAutoFit/>
          </a:bodyPr>
          <a:lstStyle/>
          <a:p>
            <a:pPr algn="ctr">
              <a:lnSpc>
                <a:spcPts val="4199"/>
              </a:lnSpc>
            </a:pPr>
            <a:r>
              <a:rPr lang="en-US" sz="3000">
                <a:solidFill>
                  <a:srgbClr val="000000"/>
                </a:solidFill>
                <a:latin typeface="Poppins Light"/>
              </a:rPr>
              <a:t>field notes, recorded interviews, pictures, responses, etc transcribed into written format</a:t>
            </a:r>
          </a:p>
          <a:p>
            <a:pPr algn="ctr">
              <a:lnSpc>
                <a:spcPts val="4199"/>
              </a:lnSpc>
            </a:pPr>
            <a:endParaRPr lang="en-US" sz="3000">
              <a:solidFill>
                <a:srgbClr val="000000"/>
              </a:solidFill>
              <a:latin typeface="Poppins Light"/>
            </a:endParaRPr>
          </a:p>
          <a:p>
            <a:pPr algn="ctr">
              <a:lnSpc>
                <a:spcPts val="4200"/>
              </a:lnSpc>
            </a:pPr>
            <a:r>
              <a:rPr lang="en-US" sz="3000">
                <a:solidFill>
                  <a:srgbClr val="000000"/>
                </a:solidFill>
                <a:latin typeface="Poppins Light"/>
              </a:rPr>
              <a:t>researcher examines text for patterns, themes, experiences, meanings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3999" y="1940965"/>
            <a:ext cx="8115300" cy="1993889"/>
            <a:chOff x="0" y="0"/>
            <a:chExt cx="10820400" cy="2658518"/>
          </a:xfrm>
        </p:grpSpPr>
        <p:sp>
          <p:nvSpPr>
            <p:cNvPr id="3" name="TextBox 3"/>
            <p:cNvSpPr txBox="1"/>
            <p:nvPr/>
          </p:nvSpPr>
          <p:spPr>
            <a:xfrm>
              <a:off x="0" y="0"/>
              <a:ext cx="10820400" cy="839391"/>
            </a:xfrm>
            <a:prstGeom prst="rect">
              <a:avLst/>
            </a:prstGeom>
          </p:spPr>
          <p:txBody>
            <a:bodyPr lIns="0" tIns="0" rIns="0" bIns="0" rtlCol="0" anchor="t">
              <a:spAutoFit/>
            </a:bodyPr>
            <a:lstStyle/>
            <a:p>
              <a:pPr algn="r">
                <a:lnSpc>
                  <a:spcPts val="5040"/>
                </a:lnSpc>
              </a:pPr>
              <a:r>
                <a:rPr lang="en-US" sz="4200" spc="420">
                  <a:solidFill>
                    <a:srgbClr val="D9B93E"/>
                  </a:solidFill>
                  <a:latin typeface="Poppins Bold Italics"/>
                </a:rPr>
                <a:t>INTERVIEWS</a:t>
              </a:r>
            </a:p>
          </p:txBody>
        </p:sp>
        <p:sp>
          <p:nvSpPr>
            <p:cNvPr id="4" name="TextBox 4"/>
            <p:cNvSpPr txBox="1"/>
            <p:nvPr/>
          </p:nvSpPr>
          <p:spPr>
            <a:xfrm>
              <a:off x="0" y="1215481"/>
              <a:ext cx="10820400" cy="1443038"/>
            </a:xfrm>
            <a:prstGeom prst="rect">
              <a:avLst/>
            </a:prstGeom>
          </p:spPr>
          <p:txBody>
            <a:bodyPr lIns="0" tIns="0" rIns="0" bIns="0" rtlCol="0" anchor="t">
              <a:spAutoFit/>
            </a:bodyPr>
            <a:lstStyle/>
            <a:p>
              <a:pPr algn="r">
                <a:lnSpc>
                  <a:spcPts val="4500"/>
                </a:lnSpc>
              </a:pPr>
              <a:r>
                <a:rPr lang="en-US" sz="3000">
                  <a:solidFill>
                    <a:srgbClr val="000000"/>
                  </a:solidFill>
                  <a:latin typeface="Poppins Light"/>
                </a:rPr>
                <a:t>Tra</a:t>
              </a:r>
              <a:r>
                <a:rPr lang="en-US" sz="3000" spc="30">
                  <a:solidFill>
                    <a:srgbClr val="000000"/>
                  </a:solidFill>
                  <a:latin typeface="Poppins Light"/>
                </a:rPr>
                <a:t>nscripts, notes from interviewing people</a:t>
              </a:r>
            </a:p>
          </p:txBody>
        </p:sp>
      </p:grpSp>
      <p:pic>
        <p:nvPicPr>
          <p:cNvPr id="5" name="Picture 5"/>
          <p:cNvPicPr>
            <a:picLocks noChangeAspect="1"/>
          </p:cNvPicPr>
          <p:nvPr/>
        </p:nvPicPr>
        <p:blipFill>
          <a:blip r:embed="rId2"/>
          <a:srcRect l="20317" r="20317"/>
          <a:stretch>
            <a:fillRect/>
          </a:stretch>
        </p:blipFill>
        <p:spPr>
          <a:xfrm>
            <a:off x="4872089" y="1940965"/>
            <a:ext cx="3270169" cy="7344693"/>
          </a:xfrm>
          <a:prstGeom prst="rect">
            <a:avLst/>
          </a:prstGeom>
        </p:spPr>
      </p:pic>
      <p:pic>
        <p:nvPicPr>
          <p:cNvPr id="6" name="Picture 6"/>
          <p:cNvPicPr>
            <a:picLocks noChangeAspect="1"/>
          </p:cNvPicPr>
          <p:nvPr/>
        </p:nvPicPr>
        <p:blipFill>
          <a:blip r:embed="rId3"/>
          <a:srcRect t="7131" b="7131"/>
          <a:stretch>
            <a:fillRect/>
          </a:stretch>
        </p:blipFill>
        <p:spPr>
          <a:xfrm>
            <a:off x="797379" y="3605987"/>
            <a:ext cx="5383224" cy="3075026"/>
          </a:xfrm>
          <a:prstGeom prst="rect">
            <a:avLst/>
          </a:prstGeom>
        </p:spPr>
      </p:pic>
      <p:grpSp>
        <p:nvGrpSpPr>
          <p:cNvPr id="7" name="Group 7"/>
          <p:cNvGrpSpPr/>
          <p:nvPr/>
        </p:nvGrpSpPr>
        <p:grpSpPr>
          <a:xfrm>
            <a:off x="15074116" y="7849469"/>
            <a:ext cx="3649306" cy="2872378"/>
            <a:chOff x="0" y="0"/>
            <a:chExt cx="4865742" cy="3829837"/>
          </a:xfrm>
        </p:grpSpPr>
        <p:grpSp>
          <p:nvGrpSpPr>
            <p:cNvPr id="8" name="Group 8"/>
            <p:cNvGrpSpPr/>
            <p:nvPr/>
          </p:nvGrpSpPr>
          <p:grpSpPr>
            <a:xfrm>
              <a:off x="1035905" y="0"/>
              <a:ext cx="3829837" cy="382983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10" name="AutoShape 10"/>
            <p:cNvSpPr/>
            <p:nvPr/>
          </p:nvSpPr>
          <p:spPr>
            <a:xfrm rot="-5400000">
              <a:off x="1599612" y="907248"/>
              <a:ext cx="57129" cy="2570805"/>
            </a:xfrm>
            <a:prstGeom prst="rect">
              <a:avLst/>
            </a:prstGeom>
            <a:solidFill>
              <a:srgbClr val="050707"/>
            </a:solidFill>
          </p:spPr>
        </p:sp>
        <p:sp>
          <p:nvSpPr>
            <p:cNvPr id="11" name="AutoShape 11"/>
            <p:cNvSpPr/>
            <p:nvPr/>
          </p:nvSpPr>
          <p:spPr>
            <a:xfrm rot="-5400000">
              <a:off x="1256838" y="621603"/>
              <a:ext cx="57129" cy="2570805"/>
            </a:xfrm>
            <a:prstGeom prst="rect">
              <a:avLst/>
            </a:prstGeom>
            <a:solidFill>
              <a:srgbClr val="050707"/>
            </a:solidFill>
          </p:spPr>
        </p:sp>
      </p:grpSp>
      <p:grpSp>
        <p:nvGrpSpPr>
          <p:cNvPr id="12" name="Group 12"/>
          <p:cNvGrpSpPr/>
          <p:nvPr/>
        </p:nvGrpSpPr>
        <p:grpSpPr>
          <a:xfrm>
            <a:off x="-450336" y="-562356"/>
            <a:ext cx="2872378" cy="3776240"/>
            <a:chOff x="0" y="0"/>
            <a:chExt cx="3829837" cy="5034987"/>
          </a:xfrm>
        </p:grpSpPr>
        <p:grpSp>
          <p:nvGrpSpPr>
            <p:cNvPr id="13" name="Group 13"/>
            <p:cNvGrpSpPr/>
            <p:nvPr/>
          </p:nvGrpSpPr>
          <p:grpSpPr>
            <a:xfrm>
              <a:off x="0" y="0"/>
              <a:ext cx="3829837" cy="382983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15" name="AutoShape 15"/>
            <p:cNvSpPr/>
            <p:nvPr/>
          </p:nvSpPr>
          <p:spPr>
            <a:xfrm rot="-10800000">
              <a:off x="1914918" y="2121408"/>
              <a:ext cx="57129" cy="2570805"/>
            </a:xfrm>
            <a:prstGeom prst="rect">
              <a:avLst/>
            </a:prstGeom>
            <a:solidFill>
              <a:srgbClr val="050707"/>
            </a:solidFill>
          </p:spPr>
        </p:sp>
        <p:sp>
          <p:nvSpPr>
            <p:cNvPr id="16" name="AutoShape 16"/>
            <p:cNvSpPr/>
            <p:nvPr/>
          </p:nvSpPr>
          <p:spPr>
            <a:xfrm rot="-10800000">
              <a:off x="1629273" y="2464182"/>
              <a:ext cx="57129" cy="2570805"/>
            </a:xfrm>
            <a:prstGeom prst="rect">
              <a:avLst/>
            </a:prstGeom>
            <a:solidFill>
              <a:srgbClr val="050707"/>
            </a:solidFill>
          </p:spPr>
        </p:sp>
      </p:grpSp>
      <p:grpSp>
        <p:nvGrpSpPr>
          <p:cNvPr id="17" name="Group 17"/>
          <p:cNvGrpSpPr/>
          <p:nvPr/>
        </p:nvGrpSpPr>
        <p:grpSpPr>
          <a:xfrm>
            <a:off x="9143999" y="4167870"/>
            <a:ext cx="8115300" cy="3681600"/>
            <a:chOff x="0" y="0"/>
            <a:chExt cx="10820400" cy="4908800"/>
          </a:xfrm>
        </p:grpSpPr>
        <p:sp>
          <p:nvSpPr>
            <p:cNvPr id="18" name="TextBox 18"/>
            <p:cNvSpPr txBox="1"/>
            <p:nvPr/>
          </p:nvSpPr>
          <p:spPr>
            <a:xfrm>
              <a:off x="0" y="0"/>
              <a:ext cx="10820400" cy="839391"/>
            </a:xfrm>
            <a:prstGeom prst="rect">
              <a:avLst/>
            </a:prstGeom>
          </p:spPr>
          <p:txBody>
            <a:bodyPr lIns="0" tIns="0" rIns="0" bIns="0" rtlCol="0" anchor="t">
              <a:spAutoFit/>
            </a:bodyPr>
            <a:lstStyle/>
            <a:p>
              <a:pPr algn="r">
                <a:lnSpc>
                  <a:spcPts val="5040"/>
                </a:lnSpc>
              </a:pPr>
              <a:r>
                <a:rPr lang="en-US" sz="4200" spc="420">
                  <a:solidFill>
                    <a:srgbClr val="D9B93E"/>
                  </a:solidFill>
                  <a:latin typeface="Poppins Bold Italics"/>
                </a:rPr>
                <a:t>ETHNOGRAPHY</a:t>
              </a:r>
            </a:p>
          </p:txBody>
        </p:sp>
        <p:sp>
          <p:nvSpPr>
            <p:cNvPr id="19" name="TextBox 19"/>
            <p:cNvSpPr txBox="1"/>
            <p:nvPr/>
          </p:nvSpPr>
          <p:spPr>
            <a:xfrm>
              <a:off x="0" y="1215481"/>
              <a:ext cx="10820400" cy="3693319"/>
            </a:xfrm>
            <a:prstGeom prst="rect">
              <a:avLst/>
            </a:prstGeom>
          </p:spPr>
          <p:txBody>
            <a:bodyPr lIns="0" tIns="0" rIns="0" bIns="0" rtlCol="0" anchor="t">
              <a:spAutoFit/>
            </a:bodyPr>
            <a:lstStyle/>
            <a:p>
              <a:pPr algn="r">
                <a:lnSpc>
                  <a:spcPts val="4500"/>
                </a:lnSpc>
              </a:pPr>
              <a:r>
                <a:rPr lang="en-US" sz="3000">
                  <a:solidFill>
                    <a:srgbClr val="000000"/>
                  </a:solidFill>
                  <a:latin typeface="Poppins Light"/>
                </a:rPr>
                <a:t>Notes about your intera</a:t>
              </a:r>
              <a:r>
                <a:rPr lang="en-US" sz="3000" spc="30">
                  <a:solidFill>
                    <a:srgbClr val="000000"/>
                  </a:solidFill>
                  <a:latin typeface="Poppins Light"/>
                </a:rPr>
                <a:t>ctions with people, feelings, interactions with space, people’s interpretation of their lived experience</a:t>
              </a:r>
            </a:p>
            <a:p>
              <a:pPr algn="r">
                <a:lnSpc>
                  <a:spcPts val="4499"/>
                </a:lnSpc>
              </a:pPr>
              <a:endParaRPr lang="en-US" sz="3000" spc="30">
                <a:solidFill>
                  <a:srgbClr val="000000"/>
                </a:solidFill>
                <a:latin typeface="Poppins Light"/>
              </a:endParaRPr>
            </a:p>
            <a:p>
              <a:pPr algn="r">
                <a:lnSpc>
                  <a:spcPts val="4500"/>
                </a:lnSpc>
              </a:pPr>
              <a:r>
                <a:rPr lang="en-US" sz="3000" spc="30">
                  <a:solidFill>
                    <a:srgbClr val="000000"/>
                  </a:solidFill>
                  <a:latin typeface="Poppins Light"/>
                </a:rPr>
                <a:t>Looks at "the stuff" of life in a social context</a:t>
              </a:r>
            </a:p>
          </p:txBody>
        </p:sp>
      </p:grpSp>
      <p:sp>
        <p:nvSpPr>
          <p:cNvPr id="20" name="TextBox 20"/>
          <p:cNvSpPr txBox="1"/>
          <p:nvPr/>
        </p:nvSpPr>
        <p:spPr>
          <a:xfrm>
            <a:off x="7733900" y="990600"/>
            <a:ext cx="9525399" cy="519847"/>
          </a:xfrm>
          <a:prstGeom prst="rect">
            <a:avLst/>
          </a:prstGeom>
        </p:spPr>
        <p:txBody>
          <a:bodyPr lIns="0" tIns="0" rIns="0" bIns="0" rtlCol="0" anchor="t">
            <a:spAutoFit/>
          </a:bodyPr>
          <a:lstStyle/>
          <a:p>
            <a:pPr algn="r">
              <a:lnSpc>
                <a:spcPts val="4159"/>
              </a:lnSpc>
            </a:pPr>
            <a:r>
              <a:rPr lang="en-US" sz="3199" spc="159">
                <a:solidFill>
                  <a:srgbClr val="050707"/>
                </a:solidFill>
                <a:latin typeface="Poppins Medium Bold"/>
              </a:rPr>
              <a:t>Data Analysis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466664"/>
            <a:ext cx="8115300" cy="2623432"/>
            <a:chOff x="0" y="0"/>
            <a:chExt cx="10820400" cy="3497909"/>
          </a:xfrm>
        </p:grpSpPr>
        <p:sp>
          <p:nvSpPr>
            <p:cNvPr id="3" name="TextBox 3"/>
            <p:cNvSpPr txBox="1"/>
            <p:nvPr/>
          </p:nvSpPr>
          <p:spPr>
            <a:xfrm>
              <a:off x="0" y="0"/>
              <a:ext cx="10820400" cy="1678781"/>
            </a:xfrm>
            <a:prstGeom prst="rect">
              <a:avLst/>
            </a:prstGeom>
          </p:spPr>
          <p:txBody>
            <a:bodyPr lIns="0" tIns="0" rIns="0" bIns="0" rtlCol="0" anchor="t">
              <a:spAutoFit/>
            </a:bodyPr>
            <a:lstStyle/>
            <a:p>
              <a:pPr algn="r">
                <a:lnSpc>
                  <a:spcPts val="5040"/>
                </a:lnSpc>
              </a:pPr>
              <a:r>
                <a:rPr lang="en-US" sz="4200" spc="420">
                  <a:solidFill>
                    <a:srgbClr val="D9B93E"/>
                  </a:solidFill>
                  <a:latin typeface="Poppins Bold Italics"/>
                </a:rPr>
                <a:t>PARTICIPANT-OBSERVATION</a:t>
              </a:r>
            </a:p>
          </p:txBody>
        </p:sp>
        <p:sp>
          <p:nvSpPr>
            <p:cNvPr id="4" name="TextBox 4"/>
            <p:cNvSpPr txBox="1"/>
            <p:nvPr/>
          </p:nvSpPr>
          <p:spPr>
            <a:xfrm>
              <a:off x="0" y="2054871"/>
              <a:ext cx="10820400" cy="1443037"/>
            </a:xfrm>
            <a:prstGeom prst="rect">
              <a:avLst/>
            </a:prstGeom>
          </p:spPr>
          <p:txBody>
            <a:bodyPr lIns="0" tIns="0" rIns="0" bIns="0" rtlCol="0" anchor="t">
              <a:spAutoFit/>
            </a:bodyPr>
            <a:lstStyle/>
            <a:p>
              <a:pPr algn="r">
                <a:lnSpc>
                  <a:spcPts val="4500"/>
                </a:lnSpc>
              </a:pPr>
              <a:r>
                <a:rPr lang="en-US" sz="2999" spc="29">
                  <a:solidFill>
                    <a:srgbClr val="000000"/>
                  </a:solidFill>
                  <a:latin typeface="Poppins Light"/>
                </a:rPr>
                <a:t>Notes about interactions w/ people, notes about research feelings, interpretations</a:t>
              </a:r>
            </a:p>
          </p:txBody>
        </p:sp>
      </p:grpSp>
      <p:pic>
        <p:nvPicPr>
          <p:cNvPr id="5" name="Picture 5"/>
          <p:cNvPicPr>
            <a:picLocks noChangeAspect="1"/>
          </p:cNvPicPr>
          <p:nvPr/>
        </p:nvPicPr>
        <p:blipFill>
          <a:blip r:embed="rId2"/>
          <a:srcRect l="20317" r="20317"/>
          <a:stretch>
            <a:fillRect/>
          </a:stretch>
        </p:blipFill>
        <p:spPr>
          <a:xfrm>
            <a:off x="4931466" y="1913607"/>
            <a:ext cx="3270169" cy="7344693"/>
          </a:xfrm>
          <a:prstGeom prst="rect">
            <a:avLst/>
          </a:prstGeom>
        </p:spPr>
      </p:pic>
      <p:pic>
        <p:nvPicPr>
          <p:cNvPr id="6" name="Picture 6"/>
          <p:cNvPicPr>
            <a:picLocks noChangeAspect="1"/>
          </p:cNvPicPr>
          <p:nvPr/>
        </p:nvPicPr>
        <p:blipFill>
          <a:blip r:embed="rId3"/>
          <a:srcRect t="7131" b="7131"/>
          <a:stretch>
            <a:fillRect/>
          </a:stretch>
        </p:blipFill>
        <p:spPr>
          <a:xfrm>
            <a:off x="748347" y="3778380"/>
            <a:ext cx="5383224" cy="3075026"/>
          </a:xfrm>
          <a:prstGeom prst="rect">
            <a:avLst/>
          </a:prstGeom>
        </p:spPr>
      </p:pic>
      <p:grpSp>
        <p:nvGrpSpPr>
          <p:cNvPr id="7" name="Group 7"/>
          <p:cNvGrpSpPr/>
          <p:nvPr/>
        </p:nvGrpSpPr>
        <p:grpSpPr>
          <a:xfrm>
            <a:off x="15074116" y="7849469"/>
            <a:ext cx="3649306" cy="2872378"/>
            <a:chOff x="0" y="0"/>
            <a:chExt cx="4865742" cy="3829837"/>
          </a:xfrm>
        </p:grpSpPr>
        <p:grpSp>
          <p:nvGrpSpPr>
            <p:cNvPr id="8" name="Group 8"/>
            <p:cNvGrpSpPr/>
            <p:nvPr/>
          </p:nvGrpSpPr>
          <p:grpSpPr>
            <a:xfrm>
              <a:off x="1035905" y="0"/>
              <a:ext cx="3829837" cy="382983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10" name="AutoShape 10"/>
            <p:cNvSpPr/>
            <p:nvPr/>
          </p:nvSpPr>
          <p:spPr>
            <a:xfrm rot="-5400000">
              <a:off x="1599612" y="907248"/>
              <a:ext cx="57129" cy="2570805"/>
            </a:xfrm>
            <a:prstGeom prst="rect">
              <a:avLst/>
            </a:prstGeom>
            <a:solidFill>
              <a:srgbClr val="050707"/>
            </a:solidFill>
          </p:spPr>
        </p:sp>
        <p:sp>
          <p:nvSpPr>
            <p:cNvPr id="11" name="AutoShape 11"/>
            <p:cNvSpPr/>
            <p:nvPr/>
          </p:nvSpPr>
          <p:spPr>
            <a:xfrm rot="-5400000">
              <a:off x="1256838" y="621603"/>
              <a:ext cx="57129" cy="2570805"/>
            </a:xfrm>
            <a:prstGeom prst="rect">
              <a:avLst/>
            </a:prstGeom>
            <a:solidFill>
              <a:srgbClr val="050707"/>
            </a:solidFill>
          </p:spPr>
        </p:sp>
      </p:grpSp>
      <p:grpSp>
        <p:nvGrpSpPr>
          <p:cNvPr id="12" name="Group 12"/>
          <p:cNvGrpSpPr/>
          <p:nvPr/>
        </p:nvGrpSpPr>
        <p:grpSpPr>
          <a:xfrm>
            <a:off x="-450336" y="-562356"/>
            <a:ext cx="2872378" cy="3776240"/>
            <a:chOff x="0" y="0"/>
            <a:chExt cx="3829837" cy="5034987"/>
          </a:xfrm>
        </p:grpSpPr>
        <p:grpSp>
          <p:nvGrpSpPr>
            <p:cNvPr id="13" name="Group 13"/>
            <p:cNvGrpSpPr/>
            <p:nvPr/>
          </p:nvGrpSpPr>
          <p:grpSpPr>
            <a:xfrm>
              <a:off x="0" y="0"/>
              <a:ext cx="3829837" cy="382983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15" name="AutoShape 15"/>
            <p:cNvSpPr/>
            <p:nvPr/>
          </p:nvSpPr>
          <p:spPr>
            <a:xfrm rot="-10800000">
              <a:off x="1914918" y="2121408"/>
              <a:ext cx="57129" cy="2570805"/>
            </a:xfrm>
            <a:prstGeom prst="rect">
              <a:avLst/>
            </a:prstGeom>
            <a:solidFill>
              <a:srgbClr val="050707"/>
            </a:solidFill>
          </p:spPr>
        </p:sp>
        <p:sp>
          <p:nvSpPr>
            <p:cNvPr id="16" name="AutoShape 16"/>
            <p:cNvSpPr/>
            <p:nvPr/>
          </p:nvSpPr>
          <p:spPr>
            <a:xfrm rot="-10800000">
              <a:off x="1629273" y="2464182"/>
              <a:ext cx="57129" cy="2570805"/>
            </a:xfrm>
            <a:prstGeom prst="rect">
              <a:avLst/>
            </a:prstGeom>
            <a:solidFill>
              <a:srgbClr val="050707"/>
            </a:solidFill>
          </p:spPr>
        </p:sp>
      </p:grpSp>
      <p:sp>
        <p:nvSpPr>
          <p:cNvPr id="17" name="TextBox 17"/>
          <p:cNvSpPr txBox="1"/>
          <p:nvPr/>
        </p:nvSpPr>
        <p:spPr>
          <a:xfrm>
            <a:off x="7733900" y="990600"/>
            <a:ext cx="9525399" cy="519847"/>
          </a:xfrm>
          <a:prstGeom prst="rect">
            <a:avLst/>
          </a:prstGeom>
        </p:spPr>
        <p:txBody>
          <a:bodyPr lIns="0" tIns="0" rIns="0" bIns="0" rtlCol="0" anchor="t">
            <a:spAutoFit/>
          </a:bodyPr>
          <a:lstStyle/>
          <a:p>
            <a:pPr algn="r">
              <a:lnSpc>
                <a:spcPts val="4159"/>
              </a:lnSpc>
            </a:pPr>
            <a:r>
              <a:rPr lang="en-US" sz="3199" spc="159">
                <a:solidFill>
                  <a:srgbClr val="050707"/>
                </a:solidFill>
                <a:latin typeface="Poppins Medium Bold"/>
              </a:rPr>
              <a:t>Data Analysis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2218865"/>
            <a:ext cx="8115300" cy="3119030"/>
            <a:chOff x="0" y="0"/>
            <a:chExt cx="10820400" cy="4158706"/>
          </a:xfrm>
        </p:grpSpPr>
        <p:sp>
          <p:nvSpPr>
            <p:cNvPr id="3" name="TextBox 3"/>
            <p:cNvSpPr txBox="1"/>
            <p:nvPr/>
          </p:nvSpPr>
          <p:spPr>
            <a:xfrm>
              <a:off x="0" y="0"/>
              <a:ext cx="10820400" cy="839391"/>
            </a:xfrm>
            <a:prstGeom prst="rect">
              <a:avLst/>
            </a:prstGeom>
          </p:spPr>
          <p:txBody>
            <a:bodyPr lIns="0" tIns="0" rIns="0" bIns="0" rtlCol="0" anchor="t">
              <a:spAutoFit/>
            </a:bodyPr>
            <a:lstStyle/>
            <a:p>
              <a:pPr algn="r">
                <a:lnSpc>
                  <a:spcPts val="5040"/>
                </a:lnSpc>
              </a:pPr>
              <a:r>
                <a:rPr lang="en-US" sz="4200" spc="420">
                  <a:solidFill>
                    <a:srgbClr val="D9B93E"/>
                  </a:solidFill>
                  <a:latin typeface="Poppins Bold Italics"/>
                </a:rPr>
                <a:t>CONTENT ANALYSIS</a:t>
              </a:r>
            </a:p>
          </p:txBody>
        </p:sp>
        <p:sp>
          <p:nvSpPr>
            <p:cNvPr id="4" name="TextBox 4"/>
            <p:cNvSpPr txBox="1"/>
            <p:nvPr/>
          </p:nvSpPr>
          <p:spPr>
            <a:xfrm>
              <a:off x="0" y="1225006"/>
              <a:ext cx="10820400" cy="2933700"/>
            </a:xfrm>
            <a:prstGeom prst="rect">
              <a:avLst/>
            </a:prstGeom>
          </p:spPr>
          <p:txBody>
            <a:bodyPr lIns="0" tIns="0" rIns="0" bIns="0" rtlCol="0" anchor="t">
              <a:spAutoFit/>
            </a:bodyPr>
            <a:lstStyle/>
            <a:p>
              <a:pPr algn="r">
                <a:lnSpc>
                  <a:spcPts val="4499"/>
                </a:lnSpc>
              </a:pPr>
              <a:r>
                <a:rPr lang="en-US" sz="3000">
                  <a:solidFill>
                    <a:srgbClr val="000000"/>
                  </a:solidFill>
                  <a:latin typeface="Poppins Light"/>
                </a:rPr>
                <a:t>Text used as mea</a:t>
              </a:r>
              <a:r>
                <a:rPr lang="en-US" sz="3000" spc="30">
                  <a:solidFill>
                    <a:srgbClr val="000000"/>
                  </a:solidFill>
                  <a:latin typeface="Poppins Light"/>
                </a:rPr>
                <a:t>sure of relationships, meaning,</a:t>
              </a:r>
            </a:p>
            <a:p>
              <a:pPr algn="r">
                <a:lnSpc>
                  <a:spcPts val="4499"/>
                </a:lnSpc>
              </a:pPr>
              <a:endParaRPr lang="en-US" sz="3000" spc="30">
                <a:solidFill>
                  <a:srgbClr val="000000"/>
                </a:solidFill>
                <a:latin typeface="Poppins Light"/>
              </a:endParaRPr>
            </a:p>
            <a:p>
              <a:pPr algn="r">
                <a:lnSpc>
                  <a:spcPts val="4500"/>
                </a:lnSpc>
              </a:pPr>
              <a:r>
                <a:rPr lang="en-US" sz="3000" spc="30">
                  <a:solidFill>
                    <a:srgbClr val="000000"/>
                  </a:solidFill>
                  <a:latin typeface="Poppins Light"/>
                </a:rPr>
                <a:t>Newspapers, Journals, Blogs, Tweets</a:t>
              </a:r>
            </a:p>
          </p:txBody>
        </p:sp>
      </p:grpSp>
      <p:pic>
        <p:nvPicPr>
          <p:cNvPr id="5" name="Picture 5"/>
          <p:cNvPicPr>
            <a:picLocks noChangeAspect="1"/>
          </p:cNvPicPr>
          <p:nvPr/>
        </p:nvPicPr>
        <p:blipFill>
          <a:blip r:embed="rId2"/>
          <a:srcRect l="20317" r="20317"/>
          <a:stretch>
            <a:fillRect/>
          </a:stretch>
        </p:blipFill>
        <p:spPr>
          <a:xfrm>
            <a:off x="4733993" y="128035"/>
            <a:ext cx="3270169" cy="7344693"/>
          </a:xfrm>
          <a:prstGeom prst="rect">
            <a:avLst/>
          </a:prstGeom>
        </p:spPr>
      </p:pic>
      <p:pic>
        <p:nvPicPr>
          <p:cNvPr id="6" name="Picture 6"/>
          <p:cNvPicPr>
            <a:picLocks noChangeAspect="1"/>
          </p:cNvPicPr>
          <p:nvPr/>
        </p:nvPicPr>
        <p:blipFill>
          <a:blip r:embed="rId3"/>
          <a:srcRect t="7131" b="7131"/>
          <a:stretch>
            <a:fillRect/>
          </a:stretch>
        </p:blipFill>
        <p:spPr>
          <a:xfrm>
            <a:off x="985853" y="3800382"/>
            <a:ext cx="5383224" cy="3075026"/>
          </a:xfrm>
          <a:prstGeom prst="rect">
            <a:avLst/>
          </a:prstGeom>
        </p:spPr>
      </p:pic>
      <p:grpSp>
        <p:nvGrpSpPr>
          <p:cNvPr id="7" name="Group 7"/>
          <p:cNvGrpSpPr/>
          <p:nvPr/>
        </p:nvGrpSpPr>
        <p:grpSpPr>
          <a:xfrm>
            <a:off x="15074116" y="7849469"/>
            <a:ext cx="3649306" cy="2872378"/>
            <a:chOff x="0" y="0"/>
            <a:chExt cx="4865742" cy="3829837"/>
          </a:xfrm>
        </p:grpSpPr>
        <p:grpSp>
          <p:nvGrpSpPr>
            <p:cNvPr id="8" name="Group 8"/>
            <p:cNvGrpSpPr/>
            <p:nvPr/>
          </p:nvGrpSpPr>
          <p:grpSpPr>
            <a:xfrm>
              <a:off x="1035905" y="0"/>
              <a:ext cx="3829837" cy="3829837"/>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10" name="AutoShape 10"/>
            <p:cNvSpPr/>
            <p:nvPr/>
          </p:nvSpPr>
          <p:spPr>
            <a:xfrm rot="-5400000">
              <a:off x="1599612" y="907248"/>
              <a:ext cx="57129" cy="2570805"/>
            </a:xfrm>
            <a:prstGeom prst="rect">
              <a:avLst/>
            </a:prstGeom>
            <a:solidFill>
              <a:srgbClr val="050707"/>
            </a:solidFill>
          </p:spPr>
        </p:sp>
        <p:sp>
          <p:nvSpPr>
            <p:cNvPr id="11" name="AutoShape 11"/>
            <p:cNvSpPr/>
            <p:nvPr/>
          </p:nvSpPr>
          <p:spPr>
            <a:xfrm rot="-5400000">
              <a:off x="1256838" y="621603"/>
              <a:ext cx="57129" cy="2570805"/>
            </a:xfrm>
            <a:prstGeom prst="rect">
              <a:avLst/>
            </a:prstGeom>
            <a:solidFill>
              <a:srgbClr val="050707"/>
            </a:solidFill>
          </p:spPr>
        </p:sp>
      </p:grpSp>
      <p:grpSp>
        <p:nvGrpSpPr>
          <p:cNvPr id="12" name="Group 12"/>
          <p:cNvGrpSpPr/>
          <p:nvPr/>
        </p:nvGrpSpPr>
        <p:grpSpPr>
          <a:xfrm>
            <a:off x="-450336" y="-562356"/>
            <a:ext cx="2872378" cy="3776240"/>
            <a:chOff x="0" y="0"/>
            <a:chExt cx="3829837" cy="5034987"/>
          </a:xfrm>
        </p:grpSpPr>
        <p:grpSp>
          <p:nvGrpSpPr>
            <p:cNvPr id="13" name="Group 13"/>
            <p:cNvGrpSpPr/>
            <p:nvPr/>
          </p:nvGrpSpPr>
          <p:grpSpPr>
            <a:xfrm>
              <a:off x="0" y="0"/>
              <a:ext cx="3829837" cy="382983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15" name="AutoShape 15"/>
            <p:cNvSpPr/>
            <p:nvPr/>
          </p:nvSpPr>
          <p:spPr>
            <a:xfrm rot="-10800000">
              <a:off x="1914918" y="2121408"/>
              <a:ext cx="57129" cy="2570805"/>
            </a:xfrm>
            <a:prstGeom prst="rect">
              <a:avLst/>
            </a:prstGeom>
            <a:solidFill>
              <a:srgbClr val="050707"/>
            </a:solidFill>
          </p:spPr>
        </p:sp>
        <p:sp>
          <p:nvSpPr>
            <p:cNvPr id="16" name="AutoShape 16"/>
            <p:cNvSpPr/>
            <p:nvPr/>
          </p:nvSpPr>
          <p:spPr>
            <a:xfrm rot="-10800000">
              <a:off x="1629273" y="2464182"/>
              <a:ext cx="57129" cy="2570805"/>
            </a:xfrm>
            <a:prstGeom prst="rect">
              <a:avLst/>
            </a:prstGeom>
            <a:solidFill>
              <a:srgbClr val="050707"/>
            </a:solidFill>
          </p:spPr>
        </p:sp>
      </p:grpSp>
      <p:sp>
        <p:nvSpPr>
          <p:cNvPr id="17" name="TextBox 17"/>
          <p:cNvSpPr txBox="1"/>
          <p:nvPr/>
        </p:nvSpPr>
        <p:spPr>
          <a:xfrm>
            <a:off x="7733900" y="990600"/>
            <a:ext cx="9525399" cy="519847"/>
          </a:xfrm>
          <a:prstGeom prst="rect">
            <a:avLst/>
          </a:prstGeom>
        </p:spPr>
        <p:txBody>
          <a:bodyPr lIns="0" tIns="0" rIns="0" bIns="0" rtlCol="0" anchor="t">
            <a:spAutoFit/>
          </a:bodyPr>
          <a:lstStyle/>
          <a:p>
            <a:pPr algn="r">
              <a:lnSpc>
                <a:spcPts val="4159"/>
              </a:lnSpc>
            </a:pPr>
            <a:r>
              <a:rPr lang="en-US" sz="3199" spc="159">
                <a:solidFill>
                  <a:srgbClr val="050707"/>
                </a:solidFill>
                <a:latin typeface="Poppins Medium Bold"/>
              </a:rPr>
              <a:t>Data Analysis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B93E"/>
        </a:solidFill>
        <a:effectLst/>
      </p:bgPr>
    </p:bg>
    <p:spTree>
      <p:nvGrpSpPr>
        <p:cNvPr id="1" name=""/>
        <p:cNvGrpSpPr/>
        <p:nvPr/>
      </p:nvGrpSpPr>
      <p:grpSpPr>
        <a:xfrm>
          <a:off x="0" y="0"/>
          <a:ext cx="0" cy="0"/>
          <a:chOff x="0" y="0"/>
          <a:chExt cx="0" cy="0"/>
        </a:xfrm>
      </p:grpSpPr>
      <p:grpSp>
        <p:nvGrpSpPr>
          <p:cNvPr id="2" name="Group 2"/>
          <p:cNvGrpSpPr/>
          <p:nvPr/>
        </p:nvGrpSpPr>
        <p:grpSpPr>
          <a:xfrm>
            <a:off x="-631004" y="7598596"/>
            <a:ext cx="4280288" cy="3319407"/>
            <a:chOff x="0" y="0"/>
            <a:chExt cx="5707051" cy="4425876"/>
          </a:xfrm>
        </p:grpSpPr>
        <p:grpSp>
          <p:nvGrpSpPr>
            <p:cNvPr id="3" name="Group 3"/>
            <p:cNvGrpSpPr/>
            <p:nvPr/>
          </p:nvGrpSpPr>
          <p:grpSpPr>
            <a:xfrm>
              <a:off x="0" y="0"/>
              <a:ext cx="4425876" cy="4425876"/>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5" name="AutoShape 5"/>
            <p:cNvSpPr/>
            <p:nvPr/>
          </p:nvSpPr>
          <p:spPr>
            <a:xfrm rot="5400000">
              <a:off x="3720202" y="705674"/>
              <a:ext cx="68512" cy="3083041"/>
            </a:xfrm>
            <a:prstGeom prst="rect">
              <a:avLst/>
            </a:prstGeom>
            <a:solidFill>
              <a:srgbClr val="050707"/>
            </a:solidFill>
          </p:spPr>
        </p:sp>
        <p:sp>
          <p:nvSpPr>
            <p:cNvPr id="6" name="AutoShape 6"/>
            <p:cNvSpPr/>
            <p:nvPr/>
          </p:nvSpPr>
          <p:spPr>
            <a:xfrm rot="5400000">
              <a:off x="4131274" y="1048234"/>
              <a:ext cx="68512" cy="3083041"/>
            </a:xfrm>
            <a:prstGeom prst="rect">
              <a:avLst/>
            </a:prstGeom>
            <a:solidFill>
              <a:srgbClr val="050707"/>
            </a:solidFill>
          </p:spPr>
        </p:sp>
      </p:grpSp>
      <p:grpSp>
        <p:nvGrpSpPr>
          <p:cNvPr id="7" name="Group 7"/>
          <p:cNvGrpSpPr/>
          <p:nvPr/>
        </p:nvGrpSpPr>
        <p:grpSpPr>
          <a:xfrm>
            <a:off x="14638715" y="-1050104"/>
            <a:ext cx="4280288" cy="3319407"/>
            <a:chOff x="0" y="0"/>
            <a:chExt cx="5707051" cy="4425876"/>
          </a:xfrm>
        </p:grpSpPr>
        <p:grpSp>
          <p:nvGrpSpPr>
            <p:cNvPr id="8" name="Group 8"/>
            <p:cNvGrpSpPr/>
            <p:nvPr/>
          </p:nvGrpSpPr>
          <p:grpSpPr>
            <a:xfrm>
              <a:off x="1281175" y="0"/>
              <a:ext cx="4425876" cy="4425876"/>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0" name="AutoShape 10"/>
            <p:cNvSpPr/>
            <p:nvPr/>
          </p:nvSpPr>
          <p:spPr>
            <a:xfrm rot="5400000">
              <a:off x="1507264" y="853402"/>
              <a:ext cx="68512" cy="3083041"/>
            </a:xfrm>
            <a:prstGeom prst="rect">
              <a:avLst/>
            </a:prstGeom>
            <a:solidFill>
              <a:srgbClr val="050707"/>
            </a:solidFill>
          </p:spPr>
        </p:sp>
        <p:sp>
          <p:nvSpPr>
            <p:cNvPr id="11" name="AutoShape 11"/>
            <p:cNvSpPr/>
            <p:nvPr/>
          </p:nvSpPr>
          <p:spPr>
            <a:xfrm rot="5400000">
              <a:off x="1918336" y="1195962"/>
              <a:ext cx="68512" cy="3083041"/>
            </a:xfrm>
            <a:prstGeom prst="rect">
              <a:avLst/>
            </a:prstGeom>
            <a:solidFill>
              <a:srgbClr val="050707"/>
            </a:solidFill>
          </p:spPr>
        </p:sp>
      </p:grpSp>
      <p:grpSp>
        <p:nvGrpSpPr>
          <p:cNvPr id="12" name="Group 12"/>
          <p:cNvGrpSpPr/>
          <p:nvPr/>
        </p:nvGrpSpPr>
        <p:grpSpPr>
          <a:xfrm>
            <a:off x="2514426" y="1857894"/>
            <a:ext cx="13259147" cy="6571211"/>
            <a:chOff x="0" y="0"/>
            <a:chExt cx="17678863" cy="8761615"/>
          </a:xfrm>
        </p:grpSpPr>
        <p:sp>
          <p:nvSpPr>
            <p:cNvPr id="13" name="TextBox 13"/>
            <p:cNvSpPr txBox="1"/>
            <p:nvPr/>
          </p:nvSpPr>
          <p:spPr>
            <a:xfrm>
              <a:off x="0" y="-133350"/>
              <a:ext cx="17678863" cy="6676073"/>
            </a:xfrm>
            <a:prstGeom prst="rect">
              <a:avLst/>
            </a:prstGeom>
          </p:spPr>
          <p:txBody>
            <a:bodyPr lIns="0" tIns="0" rIns="0" bIns="0" rtlCol="0" anchor="t">
              <a:spAutoFit/>
            </a:bodyPr>
            <a:lstStyle/>
            <a:p>
              <a:pPr algn="ctr">
                <a:lnSpc>
                  <a:spcPts val="10080"/>
                </a:lnSpc>
              </a:pPr>
              <a:r>
                <a:rPr lang="en-US" sz="7200">
                  <a:solidFill>
                    <a:srgbClr val="FFFFFF"/>
                  </a:solidFill>
                  <a:latin typeface="Poppins Medium Italics"/>
                </a:rPr>
                <a:t>observations compared with one another and with the evolving inductive grounded theory</a:t>
              </a:r>
            </a:p>
          </p:txBody>
        </p:sp>
        <p:sp>
          <p:nvSpPr>
            <p:cNvPr id="14" name="TextBox 14"/>
            <p:cNvSpPr txBox="1"/>
            <p:nvPr/>
          </p:nvSpPr>
          <p:spPr>
            <a:xfrm>
              <a:off x="1911667" y="7222375"/>
              <a:ext cx="13855528" cy="1539240"/>
            </a:xfrm>
            <a:prstGeom prst="rect">
              <a:avLst/>
            </a:prstGeom>
          </p:spPr>
          <p:txBody>
            <a:bodyPr lIns="0" tIns="0" rIns="0" bIns="0" rtlCol="0" anchor="t">
              <a:spAutoFit/>
            </a:bodyPr>
            <a:lstStyle/>
            <a:p>
              <a:pPr algn="ctr">
                <a:lnSpc>
                  <a:spcPts val="4680"/>
                </a:lnSpc>
              </a:pPr>
              <a:r>
                <a:rPr lang="en-US" sz="3600" spc="359">
                  <a:solidFill>
                    <a:srgbClr val="FFFFFF"/>
                  </a:solidFill>
                  <a:latin typeface="Poppins Light Bold"/>
                </a:rPr>
                <a:t>CONSTANT COMPARISON FOR THEORY-BUILDING</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95375"/>
            <a:ext cx="10757991" cy="1146671"/>
          </a:xfrm>
          <a:prstGeom prst="rect">
            <a:avLst/>
          </a:prstGeom>
        </p:spPr>
        <p:txBody>
          <a:bodyPr lIns="0" tIns="0" rIns="0" bIns="0" rtlCol="0" anchor="t">
            <a:spAutoFit/>
          </a:bodyPr>
          <a:lstStyle/>
          <a:p>
            <a:pPr>
              <a:lnSpc>
                <a:spcPts val="8800"/>
              </a:lnSpc>
            </a:pPr>
            <a:r>
              <a:rPr lang="en-US" sz="8000">
                <a:solidFill>
                  <a:srgbClr val="050707"/>
                </a:solidFill>
                <a:latin typeface="Poppins Bold Bold Italics"/>
              </a:rPr>
              <a:t>Codes and Coding</a:t>
            </a:r>
          </a:p>
        </p:txBody>
      </p:sp>
      <p:grpSp>
        <p:nvGrpSpPr>
          <p:cNvPr id="3" name="Group 3"/>
          <p:cNvGrpSpPr/>
          <p:nvPr/>
        </p:nvGrpSpPr>
        <p:grpSpPr>
          <a:xfrm>
            <a:off x="11786691" y="-1905000"/>
            <a:ext cx="7834809" cy="9119075"/>
            <a:chOff x="0" y="0"/>
            <a:chExt cx="10446412" cy="12158767"/>
          </a:xfrm>
        </p:grpSpPr>
        <p:grpSp>
          <p:nvGrpSpPr>
            <p:cNvPr id="4" name="Group 4"/>
            <p:cNvGrpSpPr/>
            <p:nvPr/>
          </p:nvGrpSpPr>
          <p:grpSpPr>
            <a:xfrm rot="-10800000">
              <a:off x="0" y="0"/>
              <a:ext cx="10446412" cy="1044641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6" name="AutoShape 6"/>
            <p:cNvSpPr/>
            <p:nvPr/>
          </p:nvSpPr>
          <p:spPr>
            <a:xfrm rot="-10800000">
              <a:off x="7620230" y="3911600"/>
              <a:ext cx="161709" cy="7276912"/>
            </a:xfrm>
            <a:prstGeom prst="rect">
              <a:avLst/>
            </a:prstGeom>
            <a:solidFill>
              <a:srgbClr val="050707"/>
            </a:solidFill>
          </p:spPr>
        </p:sp>
        <p:sp>
          <p:nvSpPr>
            <p:cNvPr id="7" name="AutoShape 7"/>
            <p:cNvSpPr/>
            <p:nvPr/>
          </p:nvSpPr>
          <p:spPr>
            <a:xfrm rot="-10800000">
              <a:off x="6811684" y="4881855"/>
              <a:ext cx="161709" cy="7276912"/>
            </a:xfrm>
            <a:prstGeom prst="rect">
              <a:avLst/>
            </a:prstGeom>
            <a:solidFill>
              <a:srgbClr val="050707"/>
            </a:solidFill>
          </p:spPr>
        </p:sp>
      </p:grpSp>
      <p:grpSp>
        <p:nvGrpSpPr>
          <p:cNvPr id="8" name="Group 8"/>
          <p:cNvGrpSpPr/>
          <p:nvPr/>
        </p:nvGrpSpPr>
        <p:grpSpPr>
          <a:xfrm>
            <a:off x="1028700" y="2654538"/>
            <a:ext cx="12130386" cy="7249627"/>
            <a:chOff x="0" y="0"/>
            <a:chExt cx="16173848" cy="9666169"/>
          </a:xfrm>
        </p:grpSpPr>
        <p:sp>
          <p:nvSpPr>
            <p:cNvPr id="9" name="TextBox 9"/>
            <p:cNvSpPr txBox="1"/>
            <p:nvPr/>
          </p:nvSpPr>
          <p:spPr>
            <a:xfrm>
              <a:off x="13" y="6240106"/>
              <a:ext cx="16157662" cy="3426063"/>
            </a:xfrm>
            <a:prstGeom prst="rect">
              <a:avLst/>
            </a:prstGeom>
          </p:spPr>
          <p:txBody>
            <a:bodyPr lIns="0" tIns="0" rIns="0" bIns="0" rtlCol="0" anchor="t">
              <a:spAutoFit/>
            </a:bodyPr>
            <a:lstStyle/>
            <a:p>
              <a:pPr marL="462280" lvl="1" indent="-231140">
                <a:lnSpc>
                  <a:spcPts val="4200"/>
                </a:lnSpc>
                <a:buFont typeface="Arial"/>
                <a:buChar char="•"/>
              </a:pPr>
              <a:r>
                <a:rPr lang="en-US" sz="2800" spc="28">
                  <a:solidFill>
                    <a:srgbClr val="000000"/>
                  </a:solidFill>
                  <a:latin typeface="Poppins Light"/>
                </a:rPr>
                <a:t>the initial classification and labeling of concepts in qualitative data analysis.</a:t>
              </a:r>
            </a:p>
            <a:p>
              <a:pPr marL="462280" lvl="1" indent="-231140">
                <a:lnSpc>
                  <a:spcPts val="4200"/>
                </a:lnSpc>
                <a:buFont typeface="Arial"/>
                <a:buChar char="•"/>
              </a:pPr>
              <a:r>
                <a:rPr lang="en-US" sz="2800" spc="28">
                  <a:solidFill>
                    <a:srgbClr val="000000"/>
                  </a:solidFill>
                  <a:latin typeface="Poppins Light"/>
                </a:rPr>
                <a:t>a reanalysis of the results, aimed at identifying the important, general concepts.</a:t>
              </a:r>
            </a:p>
            <a:p>
              <a:pPr marL="462280" lvl="1" indent="-231140">
                <a:lnSpc>
                  <a:spcPts val="4200"/>
                </a:lnSpc>
                <a:buFont typeface="Arial"/>
                <a:buChar char="•"/>
              </a:pPr>
              <a:r>
                <a:rPr lang="en-US" sz="2800" spc="28">
                  <a:solidFill>
                    <a:srgbClr val="050707"/>
                  </a:solidFill>
                  <a:latin typeface="Poppins Light"/>
                </a:rPr>
                <a:t>Identify the central concept that organizes the other concepts.</a:t>
              </a:r>
            </a:p>
          </p:txBody>
        </p:sp>
        <p:sp>
          <p:nvSpPr>
            <p:cNvPr id="10" name="TextBox 10"/>
            <p:cNvSpPr txBox="1"/>
            <p:nvPr/>
          </p:nvSpPr>
          <p:spPr>
            <a:xfrm>
              <a:off x="16186" y="3557452"/>
              <a:ext cx="16157662" cy="1336516"/>
            </a:xfrm>
            <a:prstGeom prst="rect">
              <a:avLst/>
            </a:prstGeom>
          </p:spPr>
          <p:txBody>
            <a:bodyPr lIns="0" tIns="0" rIns="0" bIns="0" rtlCol="0" anchor="t">
              <a:spAutoFit/>
            </a:bodyPr>
            <a:lstStyle/>
            <a:p>
              <a:pPr marL="462280" lvl="1" indent="-231140">
                <a:lnSpc>
                  <a:spcPts val="4200"/>
                </a:lnSpc>
                <a:buFont typeface="Arial"/>
                <a:buChar char="•"/>
              </a:pPr>
              <a:r>
                <a:rPr lang="en-US" sz="2800" spc="28">
                  <a:solidFill>
                    <a:srgbClr val="000000"/>
                  </a:solidFill>
                  <a:latin typeface="Poppins Light"/>
                </a:rPr>
                <a:t>Interview (notes, memos)</a:t>
              </a:r>
            </a:p>
            <a:p>
              <a:pPr marL="462280" lvl="1" indent="-231140">
                <a:lnSpc>
                  <a:spcPts val="4200"/>
                </a:lnSpc>
                <a:buFont typeface="Arial"/>
                <a:buChar char="•"/>
              </a:pPr>
              <a:r>
                <a:rPr lang="en-US" sz="2800" spc="28">
                  <a:solidFill>
                    <a:srgbClr val="050707"/>
                  </a:solidFill>
                  <a:latin typeface="Poppins Light"/>
                </a:rPr>
                <a:t>Book, paragraph, sentence?</a:t>
              </a:r>
            </a:p>
          </p:txBody>
        </p:sp>
        <p:sp>
          <p:nvSpPr>
            <p:cNvPr id="11" name="TextBox 11"/>
            <p:cNvSpPr txBox="1"/>
            <p:nvPr/>
          </p:nvSpPr>
          <p:spPr>
            <a:xfrm>
              <a:off x="0" y="874798"/>
              <a:ext cx="16157662" cy="1336516"/>
            </a:xfrm>
            <a:prstGeom prst="rect">
              <a:avLst/>
            </a:prstGeom>
          </p:spPr>
          <p:txBody>
            <a:bodyPr lIns="0" tIns="0" rIns="0" bIns="0" rtlCol="0" anchor="t">
              <a:spAutoFit/>
            </a:bodyPr>
            <a:lstStyle/>
            <a:p>
              <a:pPr>
                <a:lnSpc>
                  <a:spcPts val="4200"/>
                </a:lnSpc>
              </a:pPr>
              <a:r>
                <a:rPr lang="en-US" sz="2800" spc="28">
                  <a:solidFill>
                    <a:srgbClr val="050707"/>
                  </a:solidFill>
                  <a:latin typeface="Poppins Light"/>
                </a:rPr>
                <a:t>Classifying or categorizing individual pieces of data, coupled with some kind of retrieval system.</a:t>
              </a:r>
            </a:p>
          </p:txBody>
        </p:sp>
        <p:sp>
          <p:nvSpPr>
            <p:cNvPr id="12" name="TextBox 12"/>
            <p:cNvSpPr txBox="1"/>
            <p:nvPr/>
          </p:nvSpPr>
          <p:spPr>
            <a:xfrm>
              <a:off x="13" y="5336733"/>
              <a:ext cx="16157662" cy="753427"/>
            </a:xfrm>
            <a:prstGeom prst="rect">
              <a:avLst/>
            </a:prstGeom>
          </p:spPr>
          <p:txBody>
            <a:bodyPr lIns="0" tIns="0" rIns="0" bIns="0" rtlCol="0" anchor="t">
              <a:spAutoFit/>
            </a:bodyPr>
            <a:lstStyle/>
            <a:p>
              <a:pPr>
                <a:lnSpc>
                  <a:spcPts val="4680"/>
                </a:lnSpc>
              </a:pPr>
              <a:r>
                <a:rPr lang="en-US" sz="3600" spc="359">
                  <a:solidFill>
                    <a:srgbClr val="D9B93E"/>
                  </a:solidFill>
                  <a:latin typeface="Poppins Light Bold"/>
                </a:rPr>
                <a:t>OPEN CODING</a:t>
              </a:r>
            </a:p>
          </p:txBody>
        </p:sp>
        <p:sp>
          <p:nvSpPr>
            <p:cNvPr id="13" name="TextBox 13"/>
            <p:cNvSpPr txBox="1"/>
            <p:nvPr/>
          </p:nvSpPr>
          <p:spPr>
            <a:xfrm>
              <a:off x="0" y="2654079"/>
              <a:ext cx="16157662" cy="753427"/>
            </a:xfrm>
            <a:prstGeom prst="rect">
              <a:avLst/>
            </a:prstGeom>
          </p:spPr>
          <p:txBody>
            <a:bodyPr lIns="0" tIns="0" rIns="0" bIns="0" rtlCol="0" anchor="t">
              <a:spAutoFit/>
            </a:bodyPr>
            <a:lstStyle/>
            <a:p>
              <a:pPr>
                <a:lnSpc>
                  <a:spcPts val="4680"/>
                </a:lnSpc>
              </a:pPr>
              <a:r>
                <a:rPr lang="en-US" sz="3600" spc="359">
                  <a:solidFill>
                    <a:srgbClr val="D9B93E"/>
                  </a:solidFill>
                  <a:latin typeface="Poppins Light Bold"/>
                </a:rPr>
                <a:t>CODING UNITS</a:t>
              </a:r>
            </a:p>
          </p:txBody>
        </p:sp>
        <p:sp>
          <p:nvSpPr>
            <p:cNvPr id="14" name="TextBox 14"/>
            <p:cNvSpPr txBox="1"/>
            <p:nvPr/>
          </p:nvSpPr>
          <p:spPr>
            <a:xfrm>
              <a:off x="0" y="-28575"/>
              <a:ext cx="16157662" cy="753427"/>
            </a:xfrm>
            <a:prstGeom prst="rect">
              <a:avLst/>
            </a:prstGeom>
          </p:spPr>
          <p:txBody>
            <a:bodyPr lIns="0" tIns="0" rIns="0" bIns="0" rtlCol="0" anchor="t">
              <a:spAutoFit/>
            </a:bodyPr>
            <a:lstStyle/>
            <a:p>
              <a:pPr>
                <a:lnSpc>
                  <a:spcPts val="4680"/>
                </a:lnSpc>
              </a:pPr>
              <a:r>
                <a:rPr lang="en-US" sz="3600" spc="359">
                  <a:solidFill>
                    <a:srgbClr val="D9B93E"/>
                  </a:solidFill>
                  <a:latin typeface="Poppins Light Bold"/>
                </a:rPr>
                <a:t>CODING</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95375"/>
            <a:ext cx="10757991" cy="1146671"/>
          </a:xfrm>
          <a:prstGeom prst="rect">
            <a:avLst/>
          </a:prstGeom>
        </p:spPr>
        <p:txBody>
          <a:bodyPr lIns="0" tIns="0" rIns="0" bIns="0" rtlCol="0" anchor="t">
            <a:spAutoFit/>
          </a:bodyPr>
          <a:lstStyle/>
          <a:p>
            <a:pPr>
              <a:lnSpc>
                <a:spcPts val="8800"/>
              </a:lnSpc>
            </a:pPr>
            <a:r>
              <a:rPr lang="en-US" sz="8000">
                <a:solidFill>
                  <a:srgbClr val="050707"/>
                </a:solidFill>
                <a:latin typeface="Poppins Bold Bold Italics"/>
              </a:rPr>
              <a:t>Codes and Coding</a:t>
            </a:r>
          </a:p>
        </p:txBody>
      </p:sp>
      <p:grpSp>
        <p:nvGrpSpPr>
          <p:cNvPr id="3" name="Group 3"/>
          <p:cNvGrpSpPr/>
          <p:nvPr/>
        </p:nvGrpSpPr>
        <p:grpSpPr>
          <a:xfrm>
            <a:off x="11786691" y="-1905000"/>
            <a:ext cx="7834809" cy="9119075"/>
            <a:chOff x="0" y="0"/>
            <a:chExt cx="10446412" cy="12158767"/>
          </a:xfrm>
        </p:grpSpPr>
        <p:grpSp>
          <p:nvGrpSpPr>
            <p:cNvPr id="4" name="Group 4"/>
            <p:cNvGrpSpPr/>
            <p:nvPr/>
          </p:nvGrpSpPr>
          <p:grpSpPr>
            <a:xfrm rot="-10800000">
              <a:off x="0" y="0"/>
              <a:ext cx="10446412" cy="1044641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B93E"/>
              </a:solidFill>
            </p:spPr>
          </p:sp>
        </p:grpSp>
        <p:sp>
          <p:nvSpPr>
            <p:cNvPr id="6" name="AutoShape 6"/>
            <p:cNvSpPr/>
            <p:nvPr/>
          </p:nvSpPr>
          <p:spPr>
            <a:xfrm rot="-10800000">
              <a:off x="7620230" y="3911600"/>
              <a:ext cx="161709" cy="7276912"/>
            </a:xfrm>
            <a:prstGeom prst="rect">
              <a:avLst/>
            </a:prstGeom>
            <a:solidFill>
              <a:srgbClr val="050707"/>
            </a:solidFill>
          </p:spPr>
        </p:sp>
        <p:sp>
          <p:nvSpPr>
            <p:cNvPr id="7" name="AutoShape 7"/>
            <p:cNvSpPr/>
            <p:nvPr/>
          </p:nvSpPr>
          <p:spPr>
            <a:xfrm rot="-10800000">
              <a:off x="6811684" y="4881855"/>
              <a:ext cx="161709" cy="7276912"/>
            </a:xfrm>
            <a:prstGeom prst="rect">
              <a:avLst/>
            </a:prstGeom>
            <a:solidFill>
              <a:srgbClr val="050707"/>
            </a:solidFill>
          </p:spPr>
        </p:sp>
      </p:grpSp>
      <p:grpSp>
        <p:nvGrpSpPr>
          <p:cNvPr id="8" name="Group 8"/>
          <p:cNvGrpSpPr/>
          <p:nvPr/>
        </p:nvGrpSpPr>
        <p:grpSpPr>
          <a:xfrm>
            <a:off x="1028700" y="4524901"/>
            <a:ext cx="12118247" cy="1658485"/>
            <a:chOff x="0" y="0"/>
            <a:chExt cx="16157662" cy="2211314"/>
          </a:xfrm>
        </p:grpSpPr>
        <p:sp>
          <p:nvSpPr>
            <p:cNvPr id="9" name="TextBox 9"/>
            <p:cNvSpPr txBox="1"/>
            <p:nvPr/>
          </p:nvSpPr>
          <p:spPr>
            <a:xfrm>
              <a:off x="0" y="874798"/>
              <a:ext cx="16157662" cy="1336516"/>
            </a:xfrm>
            <a:prstGeom prst="rect">
              <a:avLst/>
            </a:prstGeom>
          </p:spPr>
          <p:txBody>
            <a:bodyPr lIns="0" tIns="0" rIns="0" bIns="0" rtlCol="0" anchor="t">
              <a:spAutoFit/>
            </a:bodyPr>
            <a:lstStyle/>
            <a:p>
              <a:pPr>
                <a:lnSpc>
                  <a:spcPts val="4200"/>
                </a:lnSpc>
              </a:pPr>
              <a:r>
                <a:rPr lang="en-US" sz="2800" spc="28">
                  <a:solidFill>
                    <a:srgbClr val="050707"/>
                  </a:solidFill>
                  <a:latin typeface="Poppins Light"/>
                </a:rPr>
                <a:t>"… and I thought the professor should have given me at least partial credit for the homework I turned in...”</a:t>
              </a:r>
            </a:p>
          </p:txBody>
        </p:sp>
        <p:sp>
          <p:nvSpPr>
            <p:cNvPr id="10" name="TextBox 10"/>
            <p:cNvSpPr txBox="1"/>
            <p:nvPr/>
          </p:nvSpPr>
          <p:spPr>
            <a:xfrm>
              <a:off x="0" y="-28575"/>
              <a:ext cx="16157662" cy="753427"/>
            </a:xfrm>
            <a:prstGeom prst="rect">
              <a:avLst/>
            </a:prstGeom>
          </p:spPr>
          <p:txBody>
            <a:bodyPr lIns="0" tIns="0" rIns="0" bIns="0" rtlCol="0" anchor="t">
              <a:spAutoFit/>
            </a:bodyPr>
            <a:lstStyle/>
            <a:p>
              <a:pPr>
                <a:lnSpc>
                  <a:spcPts val="4680"/>
                </a:lnSpc>
              </a:pPr>
              <a:r>
                <a:rPr lang="en-US" sz="3600" spc="359">
                  <a:solidFill>
                    <a:srgbClr val="D9B93E"/>
                  </a:solidFill>
                  <a:latin typeface="Poppins Light Bold"/>
                </a:rPr>
                <a:t>PRACTICE THEMES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714</Words>
  <Application>Microsoft Macintosh PowerPoint</Application>
  <PresentationFormat>Custom</PresentationFormat>
  <Paragraphs>99</Paragraphs>
  <Slides>13</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Poppins Medium Bold</vt:lpstr>
      <vt:lpstr>Calibri</vt:lpstr>
      <vt:lpstr>Arimo Bold</vt:lpstr>
      <vt:lpstr>Poppins Light</vt:lpstr>
      <vt:lpstr>Poppins Medium Italics</vt:lpstr>
      <vt:lpstr>Poppins Light Bold</vt:lpstr>
      <vt:lpstr>Poppins Bold Bold Italics</vt:lpstr>
      <vt:lpstr>Arial</vt:lpstr>
      <vt:lpstr>Poppins Bold Italics</vt:lpstr>
      <vt:lpstr>Poppins Medium</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Qualitative Data Analysis</dc:title>
  <cp:lastModifiedBy>Burrel Vann</cp:lastModifiedBy>
  <cp:revision>2</cp:revision>
  <dcterms:created xsi:type="dcterms:W3CDTF">2006-08-16T00:00:00Z</dcterms:created>
  <dcterms:modified xsi:type="dcterms:W3CDTF">2020-02-10T21:18:52Z</dcterms:modified>
  <dc:identifier>DADwP_5vARA</dc:identifier>
</cp:coreProperties>
</file>